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77" r:id="rId3"/>
    <p:sldId id="257" r:id="rId4"/>
    <p:sldId id="292" r:id="rId5"/>
    <p:sldId id="293" r:id="rId6"/>
    <p:sldId id="285" r:id="rId7"/>
    <p:sldId id="294" r:id="rId8"/>
    <p:sldId id="286" r:id="rId9"/>
    <p:sldId id="287" r:id="rId10"/>
    <p:sldId id="312" r:id="rId11"/>
    <p:sldId id="317" r:id="rId12"/>
    <p:sldId id="316" r:id="rId13"/>
    <p:sldId id="313" r:id="rId14"/>
    <p:sldId id="314" r:id="rId15"/>
    <p:sldId id="318" r:id="rId16"/>
    <p:sldId id="320" r:id="rId17"/>
    <p:sldId id="321" r:id="rId18"/>
    <p:sldId id="319" r:id="rId19"/>
    <p:sldId id="268" r:id="rId20"/>
    <p:sldId id="295" r:id="rId21"/>
    <p:sldId id="298" r:id="rId22"/>
    <p:sldId id="299" r:id="rId23"/>
    <p:sldId id="300" r:id="rId24"/>
    <p:sldId id="297" r:id="rId25"/>
    <p:sldId id="29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00"/>
    <a:srgbClr val="008BFF"/>
    <a:srgbClr val="F943A5"/>
    <a:srgbClr val="003DFF"/>
    <a:srgbClr val="006FFF"/>
    <a:srgbClr val="0049C0"/>
    <a:srgbClr val="FFFF0A"/>
    <a:srgbClr val="80FF07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39" autoAdjust="0"/>
    <p:restoredTop sz="95985" autoAdjust="0"/>
  </p:normalViewPr>
  <p:slideViewPr>
    <p:cSldViewPr snapToGrid="0" snapToObjects="1">
      <p:cViewPr varScale="1">
        <p:scale>
          <a:sx n="160" d="100"/>
          <a:sy n="160" d="100"/>
        </p:scale>
        <p:origin x="23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9E1D3-59D1-0D48-9F86-C7A1B23BC1B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74F13-0F38-B644-BDCF-BB2A7FBB4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2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4F13-0F38-B644-BDCF-BB2A7FBB46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61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4F13-0F38-B644-BDCF-BB2A7FBB46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4F13-0F38-B644-BDCF-BB2A7FBB46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0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4F13-0F38-B644-BDCF-BB2A7FBB46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20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4F13-0F38-B644-BDCF-BB2A7FBB46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4F13-0F38-B644-BDCF-BB2A7FBB46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4F13-0F38-B644-BDCF-BB2A7FBB46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3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4F13-0F38-B644-BDCF-BB2A7FBB46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4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7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2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5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1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0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2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3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6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7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AE248-65B5-C145-AE57-FD6269E44081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16E42-153B-C54A-8DD5-55AE016F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7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christian.veelken@cern.c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45.png"/><Relationship Id="rId7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3.tiff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>
            <a:extLst>
              <a:ext uri="{FF2B5EF4-FFF2-40B4-BE49-F238E27FC236}">
                <a16:creationId xmlns:a16="http://schemas.microsoft.com/office/drawing/2014/main" id="{F51A5534-E818-FF4D-9B5E-8B142C9EA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50860"/>
            <a:ext cx="9144000" cy="10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spcAft>
                <a:spcPts val="363"/>
              </a:spcAft>
              <a:buClr>
                <a:srgbClr val="000000"/>
              </a:buClr>
              <a:buSzPct val="45000"/>
            </a:pPr>
            <a:r>
              <a:rPr lang="en-GB" altLang="en-US" sz="3200" b="1" dirty="0">
                <a:solidFill>
                  <a:srgbClr val="000090"/>
                </a:solidFill>
              </a:rPr>
              <a:t>Christian Veelken</a:t>
            </a:r>
          </a:p>
          <a:p>
            <a:pPr algn="ctr" eaLnBrk="1" hangingPunct="1">
              <a:lnSpc>
                <a:spcPct val="93000"/>
              </a:lnSpc>
              <a:spcAft>
                <a:spcPts val="363"/>
              </a:spcAft>
              <a:buClr>
                <a:srgbClr val="000000"/>
              </a:buClr>
              <a:buSzPct val="45000"/>
            </a:pPr>
            <a:r>
              <a:rPr lang="en-GB" altLang="en-US" b="1" dirty="0">
                <a:solidFill>
                  <a:srgbClr val="0049C0"/>
                </a:solidFill>
                <a:hlinkClick r:id="rId2"/>
              </a:rPr>
              <a:t>christian.veelken@cern.ch</a:t>
            </a:r>
            <a:endParaRPr lang="en-GB" altLang="en-US" b="1" dirty="0">
              <a:solidFill>
                <a:srgbClr val="0049C0"/>
              </a:solidFill>
            </a:endParaRPr>
          </a:p>
          <a:p>
            <a:pPr algn="ctr" eaLnBrk="1" hangingPunct="1">
              <a:lnSpc>
                <a:spcPct val="93000"/>
              </a:lnSpc>
              <a:spcAft>
                <a:spcPts val="363"/>
              </a:spcAft>
              <a:buClr>
                <a:srgbClr val="000000"/>
              </a:buClr>
              <a:buSzPct val="45000"/>
            </a:pPr>
            <a:endParaRPr lang="en-GB" altLang="en-US" sz="200" b="1" dirty="0">
              <a:solidFill>
                <a:srgbClr val="000090"/>
              </a:solidFill>
            </a:endParaRPr>
          </a:p>
          <a:p>
            <a:pPr algn="ctr" eaLnBrk="1" hangingPunct="1">
              <a:lnSpc>
                <a:spcPct val="93000"/>
              </a:lnSpc>
              <a:spcAft>
                <a:spcPts val="363"/>
              </a:spcAft>
              <a:buClr>
                <a:srgbClr val="000000"/>
              </a:buClr>
              <a:buSzPct val="45000"/>
            </a:pPr>
            <a:endParaRPr lang="en-GB" altLang="en-US" sz="200" b="1" u="sng" dirty="0">
              <a:solidFill>
                <a:srgbClr val="000090"/>
              </a:solidFill>
            </a:endParaRPr>
          </a:p>
          <a:p>
            <a:pPr algn="ctr" eaLnBrk="1" hangingPunct="1">
              <a:lnSpc>
                <a:spcPct val="93000"/>
              </a:lnSpc>
              <a:spcAft>
                <a:spcPts val="363"/>
              </a:spcAft>
              <a:buClr>
                <a:srgbClr val="000000"/>
              </a:buClr>
              <a:buSzPct val="45000"/>
            </a:pPr>
            <a:endParaRPr lang="en-GB" altLang="en-US" sz="200" b="1" dirty="0">
              <a:solidFill>
                <a:srgbClr val="000090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8C941D2-D498-834C-B887-D4E57F10D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16100"/>
            <a:ext cx="9144000" cy="137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4800" b="1" dirty="0"/>
              <a:t>Statistical Methods:</a:t>
            </a:r>
          </a:p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4800" b="1" dirty="0"/>
              <a:t>Cross Section Measurement</a:t>
            </a:r>
            <a:endParaRPr lang="en-GB" alt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0690B-102E-A44D-BF4B-F01FCA961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543275"/>
            <a:ext cx="4572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0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7DAA1B1C-E534-AD4B-9B1A-2C2F0666C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8913"/>
            <a:ext cx="9144000" cy="45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Nuisance Parameters</a:t>
            </a:r>
            <a:endParaRPr lang="en-GB" altLang="en-US" sz="3200" b="1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D65EE131-EE87-5242-8257-7427F5FDA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10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4">
                <a:extLst>
                  <a:ext uri="{FF2B5EF4-FFF2-40B4-BE49-F238E27FC236}">
                    <a16:creationId xmlns:a16="http://schemas.microsoft.com/office/drawing/2014/main" id="{9745DBB4-A636-074D-9C1A-9884195A34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873" y="869453"/>
                <a:ext cx="8442325" cy="5495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The systematic uncertainties are represented by additional parameters in the likelihood function. 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We distinguish between </a:t>
                </a:r>
                <a:r>
                  <a:rPr lang="en-US" altLang="en-US" b="1" dirty="0">
                    <a:latin typeface="+mn-lt"/>
                  </a:rPr>
                  <a:t>parameters of interest </a:t>
                </a:r>
                <a:r>
                  <a:rPr lang="en-US" altLang="en-US" dirty="0">
                    <a:latin typeface="+mn-lt"/>
                  </a:rPr>
                  <a:t>(POIs) and </a:t>
                </a:r>
                <a:r>
                  <a:rPr lang="en-US" altLang="en-US" b="1" dirty="0">
                    <a:latin typeface="+mn-lt"/>
                  </a:rPr>
                  <a:t>nuisance parameters</a:t>
                </a:r>
                <a:r>
                  <a:rPr lang="en-US" altLang="en-US" dirty="0">
                    <a:latin typeface="+mn-lt"/>
                  </a:rPr>
                  <a:t>. We denote the POI by the symbol 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en-US" dirty="0">
                    <a:latin typeface="+mn-lt"/>
                  </a:rPr>
                  <a:t> (</a:t>
                </a:r>
                <a:r>
                  <a:rPr lang="en-US" alt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dirty="0">
                    <a:latin typeface="+mn-lt"/>
                  </a:rPr>
                  <a:t> in case there are multiple POI) and the nuisance parameters by the symbol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200" dirty="0">
                    <a:latin typeface="+mn-lt"/>
                  </a:rPr>
                  <a:t> </a:t>
                </a:r>
                <a:r>
                  <a:rPr lang="en-US" altLang="en-US" dirty="0">
                    <a:latin typeface="+mn-lt"/>
                  </a:rPr>
                  <a:t>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This distinction is made for the purpose of nomenclature only.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Concerning their mathematical treatment in the likelihood function, the nuisance parameters are treated on the same footing as the parameters of interest.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For the purpose of measuring the cross section for Z boson production in the exercise of part 3, the number of signal events N</a:t>
                </a:r>
                <a:r>
                  <a:rPr lang="en-US" altLang="en-US" baseline="-25000" dirty="0">
                    <a:latin typeface="+mn-lt"/>
                  </a:rPr>
                  <a:t>S</a:t>
                </a:r>
                <a:r>
                  <a:rPr lang="en-US" altLang="en-US" dirty="0">
                    <a:latin typeface="+mn-lt"/>
                  </a:rPr>
                  <a:t> constitutes the POI, while the number of background events N</a:t>
                </a:r>
                <a:r>
                  <a:rPr lang="en-US" altLang="en-US" baseline="-25000" dirty="0">
                    <a:latin typeface="+mn-lt"/>
                  </a:rPr>
                  <a:t>B</a:t>
                </a:r>
                <a:r>
                  <a:rPr lang="en-US" altLang="en-US" dirty="0">
                    <a:latin typeface="+mn-lt"/>
                  </a:rPr>
                  <a:t> as well as the parameters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en-US" dirty="0">
                    <a:latin typeface="+mn-lt"/>
                  </a:rPr>
                  <a:t> of the Gaussian and the parameter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en-US" dirty="0">
                    <a:latin typeface="+mn-lt"/>
                  </a:rPr>
                  <a:t> of the Exponential represent nuisance parameters.</a:t>
                </a:r>
              </a:p>
            </p:txBody>
          </p:sp>
        </mc:Choice>
        <mc:Fallback xmlns="">
          <p:sp>
            <p:nvSpPr>
              <p:cNvPr id="9" name="Text Box 4">
                <a:extLst>
                  <a:ext uri="{FF2B5EF4-FFF2-40B4-BE49-F238E27FC236}">
                    <a16:creationId xmlns:a16="http://schemas.microsoft.com/office/drawing/2014/main" id="{9745DBB4-A636-074D-9C1A-9884195A3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873" y="869453"/>
                <a:ext cx="8442325" cy="5495863"/>
              </a:xfrm>
              <a:prstGeom prst="rect">
                <a:avLst/>
              </a:prstGeom>
              <a:blipFill>
                <a:blip r:embed="rId2"/>
                <a:stretch>
                  <a:fillRect l="-2102" t="-1843" r="-2252" b="-23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71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7DAA1B1C-E534-AD4B-9B1A-2C2F0666C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8913"/>
            <a:ext cx="9144000" cy="45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Extended Likelihood Function</a:t>
            </a:r>
            <a:endParaRPr lang="en-GB" altLang="en-US" sz="3200" b="1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D65EE131-EE87-5242-8257-7427F5FDA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11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9CF63F51-3B1B-1B4F-BEF8-3D7A4C81B4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873" y="805841"/>
                <a:ext cx="8442325" cy="57647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The information that we have on the values of the nuisance parameters from auxiliary measurements is included in the ML fit by augmenting the likelihood function by suitable </a:t>
                </a:r>
                <a:r>
                  <a:rPr lang="en-US" altLang="en-US" b="1" dirty="0">
                    <a:latin typeface="+mn-lt"/>
                  </a:rPr>
                  <a:t>constraint terms</a:t>
                </a:r>
                <a:r>
                  <a:rPr lang="en-US" altLang="en-US" dirty="0">
                    <a:latin typeface="+mn-lt"/>
                  </a:rPr>
                  <a:t>: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1200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where the symbols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b="0" dirty="0">
                    <a:latin typeface="+mn-lt"/>
                  </a:rPr>
                  <a:t> denote the true values of the nuisance parameters and the symbols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en-US" b="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b="0" dirty="0">
                    <a:latin typeface="+mn-lt"/>
                  </a:rPr>
                  <a:t> denote the measured values of the nuisance parameters, obtained in the auxiliary measurements.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In CMS, the nuisance parameters corresponding to experimental uncertainties are determined by dedicated analysis teams, called physics object groups (POGs).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600" i="1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Theory-related uncertainties are typically provided by teams of theorists.</a:t>
                </a:r>
              </a:p>
            </p:txBody>
          </p:sp>
        </mc:Choice>
        <mc:Fallback xmlns=""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9CF63F51-3B1B-1B4F-BEF8-3D7A4C81B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873" y="805841"/>
                <a:ext cx="8442325" cy="5764783"/>
              </a:xfrm>
              <a:prstGeom prst="rect">
                <a:avLst/>
              </a:prstGeom>
              <a:blipFill>
                <a:blip r:embed="rId2"/>
                <a:stretch>
                  <a:fillRect l="-2102" t="-1978" r="-2853" b="-219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38E320-4547-0E44-BDAA-F7C198916A56}"/>
              </a:ext>
            </a:extLst>
          </p:cNvPr>
          <p:cNvSpPr/>
          <p:nvPr/>
        </p:nvSpPr>
        <p:spPr>
          <a:xfrm>
            <a:off x="4126727" y="2195156"/>
            <a:ext cx="1622066" cy="8919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97DF1D-75A6-434C-9B6B-A8CB17D7C5DB}"/>
              </a:ext>
            </a:extLst>
          </p:cNvPr>
          <p:cNvCxnSpPr>
            <a:cxnSpLocks/>
          </p:cNvCxnSpPr>
          <p:nvPr/>
        </p:nvCxnSpPr>
        <p:spPr>
          <a:xfrm flipH="1">
            <a:off x="5589767" y="1757237"/>
            <a:ext cx="2035534" cy="5565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D166C39-DAA3-434B-B2AD-C925AC7ED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31" y="2187503"/>
            <a:ext cx="4651751" cy="9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3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7DAA1B1C-E534-AD4B-9B1A-2C2F0666C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8913"/>
            <a:ext cx="9144000" cy="45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PDFs for Extended Likelihood Function</a:t>
            </a:r>
            <a:endParaRPr lang="en-GB" altLang="en-US" sz="3200" b="1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D65EE131-EE87-5242-8257-7427F5FDA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12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4">
                <a:extLst>
                  <a:ext uri="{FF2B5EF4-FFF2-40B4-BE49-F238E27FC236}">
                    <a16:creationId xmlns:a16="http://schemas.microsoft.com/office/drawing/2014/main" id="{30E2B306-D603-9444-95EA-CB751B3E1E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873" y="805841"/>
                <a:ext cx="8442325" cy="48201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The functions in the constraint terms are probability density functions. They represent the probability density to obtain a value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dirty="0">
                    <a:latin typeface="+mn-lt"/>
                  </a:rPr>
                  <a:t> for the nuisance parameter </a:t>
                </a:r>
                <a:r>
                  <a:rPr lang="en-US" alt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dirty="0">
                    <a:latin typeface="+mn-lt"/>
                  </a:rPr>
                  <a:t> in an auxiliary measurement, given that the true value of the nuisance parameter 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n-US" b="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200" dirty="0">
                    <a:latin typeface="+mn-lt"/>
                  </a:rPr>
                  <a:t> </a:t>
                </a:r>
                <a:r>
                  <a:rPr lang="en-US" altLang="en-US" dirty="0">
                    <a:latin typeface="+mn-lt"/>
                  </a:rPr>
                  <a:t>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Different kinds of probability density functions (PDF) are used for nuisance parameters of different types: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600" dirty="0">
                  <a:latin typeface="+mn-lt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r>
                  <a:rPr lang="en-US" altLang="en-US" b="1" dirty="0">
                    <a:latin typeface="+mn-lt"/>
                  </a:rPr>
                  <a:t>Gaussian</a:t>
                </a:r>
                <a:r>
                  <a:rPr lang="en-US" altLang="en-US" dirty="0">
                    <a:latin typeface="+mn-lt"/>
                  </a:rPr>
                  <a:t> PDF for shape uncertainties</a:t>
                </a: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endParaRPr lang="en-US" altLang="en-US" sz="600" dirty="0">
                  <a:latin typeface="+mn-lt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r>
                  <a:rPr lang="en-US" altLang="en-US" b="1" dirty="0">
                    <a:latin typeface="+mn-lt"/>
                  </a:rPr>
                  <a:t>Gamma</a:t>
                </a:r>
                <a:r>
                  <a:rPr lang="en-US" altLang="en-US" dirty="0">
                    <a:latin typeface="+mn-lt"/>
                  </a:rPr>
                  <a:t> PDF for systematic uncertainties, which affect only the event yield and not the shape, and which represent event yields observed in a control region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600" dirty="0">
                  <a:latin typeface="+mn-lt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r>
                  <a:rPr lang="en-US" altLang="en-US" b="1" dirty="0">
                    <a:latin typeface="+mn-lt"/>
                  </a:rPr>
                  <a:t>Log-normal</a:t>
                </a:r>
                <a:r>
                  <a:rPr lang="en-US" altLang="en-US" dirty="0">
                    <a:latin typeface="+mn-lt"/>
                  </a:rPr>
                  <a:t> PDF for all other systematic uncertainties, which affect only the event yield and not the shape</a:t>
                </a:r>
                <a:endParaRPr lang="en-US" altLang="en-US" sz="600" dirty="0">
                  <a:latin typeface="+mn-lt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endParaRPr lang="en-US" altLang="en-US" sz="6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 Box 4">
                <a:extLst>
                  <a:ext uri="{FF2B5EF4-FFF2-40B4-BE49-F238E27FC236}">
                    <a16:creationId xmlns:a16="http://schemas.microsoft.com/office/drawing/2014/main" id="{30E2B306-D603-9444-95EA-CB751B3E1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873" y="805841"/>
                <a:ext cx="8442325" cy="4820166"/>
              </a:xfrm>
              <a:prstGeom prst="rect">
                <a:avLst/>
              </a:prstGeom>
              <a:blipFill>
                <a:blip r:embed="rId2"/>
                <a:stretch>
                  <a:fillRect l="-2102" t="-2362" r="-601" b="-10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39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A8DB563-EFD8-D54D-9305-E5182AB91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13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DC752E01-3287-A940-9605-DA764C0DC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Log-Normal Distribution</a:t>
            </a:r>
            <a:endParaRPr lang="en-GB" altLang="en-US" sz="3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55D0E8-9C4D-B84A-9EFA-C2B60A96A351}"/>
              </a:ext>
            </a:extLst>
          </p:cNvPr>
          <p:cNvSpPr/>
          <p:nvPr/>
        </p:nvSpPr>
        <p:spPr>
          <a:xfrm>
            <a:off x="476521" y="6233638"/>
            <a:ext cx="6031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BFF"/>
                </a:solidFill>
              </a:rPr>
              <a:t>https://</a:t>
            </a:r>
            <a:r>
              <a:rPr lang="en-US" dirty="0" err="1">
                <a:solidFill>
                  <a:srgbClr val="008BFF"/>
                </a:solidFill>
              </a:rPr>
              <a:t>en.wikipedia.org</a:t>
            </a:r>
            <a:r>
              <a:rPr lang="en-US" dirty="0">
                <a:solidFill>
                  <a:srgbClr val="008BFF"/>
                </a:solidFill>
              </a:rPr>
              <a:t>/wiki/Log-</a:t>
            </a:r>
            <a:r>
              <a:rPr lang="en-US" dirty="0" err="1">
                <a:solidFill>
                  <a:srgbClr val="008BFF"/>
                </a:solidFill>
              </a:rPr>
              <a:t>normal_distribution</a:t>
            </a:r>
            <a:endParaRPr lang="en-US" dirty="0">
              <a:solidFill>
                <a:srgbClr val="008BFF"/>
              </a:solidFill>
            </a:endParaRPr>
          </a:p>
        </p:txBody>
      </p:sp>
      <p:pic>
        <p:nvPicPr>
          <p:cNvPr id="5" name="Picture 2" descr="Plot of the Lognormal PDF">
            <a:extLst>
              <a:ext uri="{FF2B5EF4-FFF2-40B4-BE49-F238E27FC236}">
                <a16:creationId xmlns:a16="http://schemas.microsoft.com/office/drawing/2014/main" id="{04AD25F3-EB43-2645-ACB8-C24E6E2C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538" y="1157433"/>
            <a:ext cx="2830666" cy="283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386DB353-BE1E-0449-A023-8075D3182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2656" y="849396"/>
            <a:ext cx="1723341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sz="2000" b="1" dirty="0">
                <a:latin typeface="+mn-lt"/>
              </a:rPr>
              <a:t>Log-Normal PDF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F16A5B-C291-374C-8501-709EB2549695}"/>
              </a:ext>
            </a:extLst>
          </p:cNvPr>
          <p:cNvSpPr/>
          <p:nvPr/>
        </p:nvSpPr>
        <p:spPr>
          <a:xfrm>
            <a:off x="6116537" y="2040406"/>
            <a:ext cx="157041" cy="583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9844A-72BA-9A47-9380-30276AFB5C96}"/>
              </a:ext>
            </a:extLst>
          </p:cNvPr>
          <p:cNvGrpSpPr/>
          <p:nvPr/>
        </p:nvGrpSpPr>
        <p:grpSpPr>
          <a:xfrm>
            <a:off x="6793309" y="1360725"/>
            <a:ext cx="1142094" cy="307777"/>
            <a:chOff x="6793309" y="1440238"/>
            <a:chExt cx="1142094" cy="3077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7FD5C9-70C7-CA41-8A52-74E0DE8286EA}"/>
                </a:ext>
              </a:extLst>
            </p:cNvPr>
            <p:cNvSpPr/>
            <p:nvPr/>
          </p:nvSpPr>
          <p:spPr>
            <a:xfrm rot="5400000">
              <a:off x="7252786" y="1212425"/>
              <a:ext cx="137800" cy="798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1ED0A2-A80B-3B45-AC2F-C1C33600270B}"/>
                    </a:ext>
                  </a:extLst>
                </p:cNvPr>
                <p:cNvSpPr/>
                <p:nvPr/>
              </p:nvSpPr>
              <p:spPr>
                <a:xfrm>
                  <a:off x="6793309" y="1440238"/>
                  <a:ext cx="114209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=1.28,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=1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1ED0A2-A80B-3B45-AC2F-C1C336002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309" y="1440238"/>
                  <a:ext cx="114209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AE6B34-C9DA-C54D-84E4-3EB0880E243B}"/>
              </a:ext>
            </a:extLst>
          </p:cNvPr>
          <p:cNvGrpSpPr/>
          <p:nvPr/>
        </p:nvGrpSpPr>
        <p:grpSpPr>
          <a:xfrm>
            <a:off x="7654257" y="2931619"/>
            <a:ext cx="1142094" cy="307777"/>
            <a:chOff x="6825113" y="1448189"/>
            <a:chExt cx="1142094" cy="307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FCB813-C775-394A-A103-7A730846A0E0}"/>
                </a:ext>
              </a:extLst>
            </p:cNvPr>
            <p:cNvSpPr/>
            <p:nvPr/>
          </p:nvSpPr>
          <p:spPr>
            <a:xfrm rot="5400000">
              <a:off x="7252786" y="1212425"/>
              <a:ext cx="137800" cy="798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5D691BB-527A-6C48-9D49-BE7BC579F037}"/>
                    </a:ext>
                  </a:extLst>
                </p:cNvPr>
                <p:cNvSpPr/>
                <p:nvPr/>
              </p:nvSpPr>
              <p:spPr>
                <a:xfrm>
                  <a:off x="6825113" y="1448189"/>
                  <a:ext cx="114209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en-US" sz="1400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=1.65,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400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5D691BB-527A-6C48-9D49-BE7BC579F0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113" y="1448189"/>
                  <a:ext cx="1142094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F73DD-AD7B-674B-97A9-56CB032B67EB}"/>
              </a:ext>
            </a:extLst>
          </p:cNvPr>
          <p:cNvGrpSpPr/>
          <p:nvPr/>
        </p:nvGrpSpPr>
        <p:grpSpPr>
          <a:xfrm>
            <a:off x="8074950" y="3214320"/>
            <a:ext cx="1142094" cy="307777"/>
            <a:chOff x="6793309" y="1456140"/>
            <a:chExt cx="1142094" cy="3077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CFFFFF-E97F-4E4E-BC9F-ED66F0043492}"/>
                </a:ext>
              </a:extLst>
            </p:cNvPr>
            <p:cNvSpPr/>
            <p:nvPr/>
          </p:nvSpPr>
          <p:spPr>
            <a:xfrm rot="5400000">
              <a:off x="7252786" y="1212425"/>
              <a:ext cx="137800" cy="798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7584CB9-E5E1-E240-98EB-B41503E1090A}"/>
                    </a:ext>
                  </a:extLst>
                </p:cNvPr>
                <p:cNvSpPr/>
                <p:nvPr/>
              </p:nvSpPr>
              <p:spPr>
                <a:xfrm>
                  <a:off x="6793309" y="1456140"/>
                  <a:ext cx="114209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3DFF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en-US" sz="1400" dirty="0">
                      <a:solidFill>
                        <a:srgbClr val="003D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=2.71,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solidFill>
                                <a:srgbClr val="003D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rgbClr val="003D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400" dirty="0">
                      <a:solidFill>
                        <a:srgbClr val="003D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=1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7584CB9-E5E1-E240-98EB-B41503E109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309" y="1456140"/>
                  <a:ext cx="114209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 Box 4">
            <a:extLst>
              <a:ext uri="{FF2B5EF4-FFF2-40B4-BE49-F238E27FC236}">
                <a16:creationId xmlns:a16="http://schemas.microsoft.com/office/drawing/2014/main" id="{5520BED2-FF3D-7D43-8FBE-4D7A9385A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21" y="828701"/>
            <a:ext cx="3595314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b="1" dirty="0">
                <a:latin typeface="+mn-lt"/>
              </a:rPr>
              <a:t>Probability density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4">
                <a:extLst>
                  <a:ext uri="{FF2B5EF4-FFF2-40B4-BE49-F238E27FC236}">
                    <a16:creationId xmlns:a16="http://schemas.microsoft.com/office/drawing/2014/main" id="{F7A2AC56-6B91-9149-B9A4-608F5A9AF3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076" y="2191132"/>
                <a:ext cx="5887748" cy="28337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The log-normal distribution is used for uncertainties that have a multiplicative effect on expected event yields, e.g. data/MC scale factor for the muon identification efficiency or cross sections for background processes. 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600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A value of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en-US" dirty="0">
                    <a:latin typeface="+mn-lt"/>
                  </a:rPr>
                  <a:t>=2 corresponds to a variation of the expected event yield between ½ and 2 times the nominal event yield.</a:t>
                </a:r>
              </a:p>
            </p:txBody>
          </p:sp>
        </mc:Choice>
        <mc:Fallback xmlns="">
          <p:sp>
            <p:nvSpPr>
              <p:cNvPr id="18" name="Text Box 4">
                <a:extLst>
                  <a:ext uri="{FF2B5EF4-FFF2-40B4-BE49-F238E27FC236}">
                    <a16:creationId xmlns:a16="http://schemas.microsoft.com/office/drawing/2014/main" id="{F7A2AC56-6B91-9149-B9A4-608F5A9AF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076" y="2191132"/>
                <a:ext cx="5887748" cy="2833789"/>
              </a:xfrm>
              <a:prstGeom prst="rect">
                <a:avLst/>
              </a:prstGeom>
              <a:blipFill>
                <a:blip r:embed="rId6"/>
                <a:stretch>
                  <a:fillRect l="-3011" t="-4018" r="-4086" b="-53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4">
                <a:extLst>
                  <a:ext uri="{FF2B5EF4-FFF2-40B4-BE49-F238E27FC236}">
                    <a16:creationId xmlns:a16="http://schemas.microsoft.com/office/drawing/2014/main" id="{680ECCEA-B19A-C240-8FD3-3955368481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519" y="5128792"/>
                <a:ext cx="8667481" cy="11296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b="1" dirty="0">
                    <a:latin typeface="+mn-lt"/>
                  </a:rPr>
                  <a:t>Parameters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200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en-US" dirty="0">
                    <a:latin typeface="+mn-lt"/>
                  </a:rPr>
                  <a:t>		= 1 + relative uncertainty on scale factor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200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en-US" dirty="0">
                    <a:latin typeface="+mn-lt"/>
                  </a:rPr>
                  <a:t>		nominal value of scale factor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en-US" dirty="0">
                    <a:latin typeface="+mn-lt"/>
                  </a:rPr>
                  <a:t> is typically equal to 1)</a:t>
                </a:r>
              </a:p>
            </p:txBody>
          </p:sp>
        </mc:Choice>
        <mc:Fallback xmlns="">
          <p:sp>
            <p:nvSpPr>
              <p:cNvPr id="19" name="Text Box 4">
                <a:extLst>
                  <a:ext uri="{FF2B5EF4-FFF2-40B4-BE49-F238E27FC236}">
                    <a16:creationId xmlns:a16="http://schemas.microsoft.com/office/drawing/2014/main" id="{680ECCEA-B19A-C240-8FD3-395536848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519" y="5128792"/>
                <a:ext cx="8667481" cy="1129605"/>
              </a:xfrm>
              <a:prstGeom prst="rect">
                <a:avLst/>
              </a:prstGeom>
              <a:blipFill>
                <a:blip r:embed="rId7"/>
                <a:stretch>
                  <a:fillRect l="-2196" t="-10000" r="-1171" b="-111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01050089-96BB-5E4D-B25E-297457E41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09" y="1396228"/>
            <a:ext cx="3737255" cy="5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3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7431C422-6857-C94C-9D06-60F60C76E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14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03B7C-B16D-344F-81F0-6534E3B0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3DD294B3-FAE4-5A41-9AE9-D0552F0EF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Gamma Distribution</a:t>
            </a:r>
            <a:endParaRPr lang="en-GB" altLang="en-US" sz="3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88C6F3-8305-054F-9EC2-449042BA7469}"/>
              </a:ext>
            </a:extLst>
          </p:cNvPr>
          <p:cNvSpPr/>
          <p:nvPr/>
        </p:nvSpPr>
        <p:spPr>
          <a:xfrm>
            <a:off x="476521" y="6074612"/>
            <a:ext cx="6031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BFF"/>
                </a:solidFill>
              </a:rPr>
              <a:t>https://</a:t>
            </a:r>
            <a:r>
              <a:rPr lang="en-US" dirty="0" err="1">
                <a:solidFill>
                  <a:srgbClr val="008BFF"/>
                </a:solidFill>
              </a:rPr>
              <a:t>en.wikipedia.org</a:t>
            </a:r>
            <a:r>
              <a:rPr lang="en-US" dirty="0">
                <a:solidFill>
                  <a:srgbClr val="008BFF"/>
                </a:solidFill>
              </a:rPr>
              <a:t>/wiki/</a:t>
            </a:r>
            <a:r>
              <a:rPr lang="en-US" dirty="0" err="1">
                <a:solidFill>
                  <a:srgbClr val="008BFF"/>
                </a:solidFill>
              </a:rPr>
              <a:t>Gamma_distribution</a:t>
            </a:r>
            <a:endParaRPr lang="en-US" dirty="0">
              <a:solidFill>
                <a:srgbClr val="008BFF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962849A-8762-CF4E-B070-47BCC0978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8558" y="849396"/>
            <a:ext cx="1723341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sz="2000" b="1" dirty="0">
                <a:latin typeface="+mn-lt"/>
              </a:rPr>
              <a:t>Gamma PDF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119E5B9-46F7-2F44-BAF2-8E1569CB1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21" y="828701"/>
            <a:ext cx="3595314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b="1" dirty="0">
                <a:latin typeface="+mn-lt"/>
              </a:rPr>
              <a:t>Probability density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52F04C8E-B79E-634F-AE32-E52F6BAB97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076" y="2254742"/>
                <a:ext cx="5887748" cy="20609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The gamma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altLang="en-US" dirty="0">
                    <a:latin typeface="+mn-lt"/>
                  </a:rPr>
                  <a:t>) distribution is a generalization of the Poisson distribution and is used in case the number of events 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en-US" dirty="0">
                    <a:latin typeface="+mn-lt"/>
                  </a:rPr>
                  <a:t> in the signal region is estimated based on the number of events 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en-US" dirty="0">
                    <a:latin typeface="+mn-lt"/>
                  </a:rPr>
                  <a:t> observed in a control region by means of the linear relationship                     </a:t>
                </a:r>
                <a:r>
                  <a:rPr lang="en-US" altLang="en-US" sz="1200" dirty="0">
                    <a:latin typeface="+mn-lt"/>
                  </a:rPr>
                  <a:t> </a:t>
                </a:r>
                <a:r>
                  <a:rPr lang="en-US" altLang="en-US" dirty="0">
                    <a:latin typeface="+mn-lt"/>
                  </a:rPr>
                  <a:t>. </a:t>
                </a:r>
              </a:p>
            </p:txBody>
          </p:sp>
        </mc:Choice>
        <mc:Fallback xmlns=""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52F04C8E-B79E-634F-AE32-E52F6BAB9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076" y="2254742"/>
                <a:ext cx="5887748" cy="2060949"/>
              </a:xfrm>
              <a:prstGeom prst="rect">
                <a:avLst/>
              </a:prstGeom>
              <a:blipFill>
                <a:blip r:embed="rId3"/>
                <a:stretch>
                  <a:fillRect l="-3011" t="-5521" r="-215" b="-736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Probability density plots of gamma distributions">
            <a:extLst>
              <a:ext uri="{FF2B5EF4-FFF2-40B4-BE49-F238E27FC236}">
                <a16:creationId xmlns:a16="http://schemas.microsoft.com/office/drawing/2014/main" id="{4180D0A5-65BB-2046-950C-0D85D76F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663" y="1022889"/>
            <a:ext cx="3097070" cy="232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4">
                <a:extLst>
                  <a:ext uri="{FF2B5EF4-FFF2-40B4-BE49-F238E27FC236}">
                    <a16:creationId xmlns:a16="http://schemas.microsoft.com/office/drawing/2014/main" id="{14F2CDA9-3ED4-834C-8EFF-D64E689A40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519" y="4914110"/>
                <a:ext cx="8468697" cy="10876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b="1" dirty="0">
                    <a:latin typeface="+mn-lt"/>
                  </a:rPr>
                  <a:t>Parameters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200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>
                    <a:latin typeface="+mn-lt"/>
                  </a:rPr>
                  <a:t>		number of events observed in control region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200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en-US" dirty="0">
                    <a:latin typeface="+mn-lt"/>
                  </a:rPr>
                  <a:t> &gt; 0		extrapolation factor from control to signal region</a:t>
                </a:r>
              </a:p>
            </p:txBody>
          </p:sp>
        </mc:Choice>
        <mc:Fallback xmlns="">
          <p:sp>
            <p:nvSpPr>
              <p:cNvPr id="10" name="Text Box 4">
                <a:extLst>
                  <a:ext uri="{FF2B5EF4-FFF2-40B4-BE49-F238E27FC236}">
                    <a16:creationId xmlns:a16="http://schemas.microsoft.com/office/drawing/2014/main" id="{14F2CDA9-3ED4-834C-8EFF-D64E689A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519" y="4914110"/>
                <a:ext cx="8468697" cy="1087670"/>
              </a:xfrm>
              <a:prstGeom prst="rect">
                <a:avLst/>
              </a:prstGeom>
              <a:blipFill>
                <a:blip r:embed="rId5"/>
                <a:stretch>
                  <a:fillRect l="-2249" t="-10345" b="-149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05C0DDB-DF2C-E24E-85A8-0F6D7CAB8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68" y="1478839"/>
            <a:ext cx="2972672" cy="519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818E6EE3-FACE-A54A-95E4-D33ED30003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075" y="4387061"/>
                <a:ext cx="6460241" cy="343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The parameter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en-US" dirty="0">
                    <a:latin typeface="+mn-lt"/>
                  </a:rPr>
                  <a:t> is called the extrapolation factor.</a:t>
                </a:r>
              </a:p>
            </p:txBody>
          </p:sp>
        </mc:Choice>
        <mc:Fallback xmlns=""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818E6EE3-FACE-A54A-95E4-D33ED3000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075" y="4387061"/>
                <a:ext cx="6460241" cy="343492"/>
              </a:xfrm>
              <a:prstGeom prst="rect">
                <a:avLst/>
              </a:prstGeom>
              <a:blipFill>
                <a:blip r:embed="rId7"/>
                <a:stretch>
                  <a:fillRect l="-2745" t="-28571" b="-5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36B6BFD-05CC-8745-8147-6EEC8C86B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2502" y="4007454"/>
            <a:ext cx="1284411" cy="222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938400-8819-C24B-B368-4D3E57761EC5}"/>
              </a:ext>
            </a:extLst>
          </p:cNvPr>
          <p:cNvSpPr/>
          <p:nvPr/>
        </p:nvSpPr>
        <p:spPr>
          <a:xfrm>
            <a:off x="8210488" y="1230684"/>
            <a:ext cx="71562" cy="942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06129-7C38-0642-BDF3-B25464955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6299" y="1260815"/>
            <a:ext cx="85752" cy="66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CBCEC2-FECC-0049-AF5D-F4DACCFDC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7624" y="1405263"/>
            <a:ext cx="85752" cy="66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3D3207-398A-C24D-A480-6EEF3FE948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7624" y="1548384"/>
            <a:ext cx="85752" cy="662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221470-B7A3-5B44-89F4-22858D0EA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8949" y="1692832"/>
            <a:ext cx="85752" cy="662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56A8B6-FBC9-5641-A15F-D65F7D67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7623" y="1818735"/>
            <a:ext cx="85752" cy="662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863768-6118-F443-A9E8-8318BF5F92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8948" y="1963183"/>
            <a:ext cx="85752" cy="66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FE86DB-7F9B-6341-A132-315E6A3E8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7624" y="2097031"/>
            <a:ext cx="85752" cy="6626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4E0343B-69CC-C14B-BE30-E97707982651}"/>
              </a:ext>
            </a:extLst>
          </p:cNvPr>
          <p:cNvSpPr/>
          <p:nvPr/>
        </p:nvSpPr>
        <p:spPr>
          <a:xfrm>
            <a:off x="7768423" y="2053601"/>
            <a:ext cx="141411" cy="1727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5AA89D97-BD59-2140-8D57-3104E0AEA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860" y="2234317"/>
            <a:ext cx="632965" cy="233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1600" dirty="0">
                <a:solidFill>
                  <a:srgbClr val="FF0000"/>
                </a:solidFill>
                <a:latin typeface="+mn-lt"/>
              </a:rPr>
              <a:t>= N+1</a:t>
            </a:r>
            <a:endParaRPr lang="en-US" altLang="en-US" sz="1600" dirty="0">
              <a:solidFill>
                <a:srgbClr val="FF0000"/>
              </a:solidFill>
              <a:latin typeface="Lucida Calligraphy" panose="03010101010101010101" pitchFamily="66" charset="77"/>
            </a:endParaRP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A7F37F27-2C23-E94F-88FA-BAF37456F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9991" y="3318559"/>
            <a:ext cx="205225" cy="20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1400" dirty="0">
                <a:cs typeface="Arial" panose="020B0604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672527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Box 4">
            <a:extLst>
              <a:ext uri="{FF2B5EF4-FFF2-40B4-BE49-F238E27FC236}">
                <a16:creationId xmlns:a16="http://schemas.microsoft.com/office/drawing/2014/main" id="{AE98594F-0D82-C24D-8561-9735F10C8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Exercise</a:t>
            </a:r>
            <a:endParaRPr lang="en-GB" altLang="en-US" sz="3200" b="1" dirty="0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AAB0C05-6449-4746-AC53-A2388E8EA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15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EE719-9B31-4A4F-9FA6-E2079E63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ED9EC8A6-6CD1-8344-A49C-3C3D0DBAA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45" y="826403"/>
            <a:ext cx="8442325" cy="515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The purpose of this exercise is to extend the exercise of part 3 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by a systematic uncertainty on the muon identification efficiency 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and study the effect of this systematic uncertainty on the ML fit.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dirty="0">
              <a:latin typeface="+mn-lt"/>
            </a:endParaRP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Implement bonus part 1 of the exercise in part 3, if you have not already done so. 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dirty="0">
              <a:latin typeface="+mn-lt"/>
            </a:endParaRP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When you generate the pseudo data, determine a data/MC scale factor (SF) for the muon identification efficiency by randomly sampling from a Gaussian with a width of 5%.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dirty="0">
              <a:latin typeface="+mn-lt"/>
            </a:endParaRP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For the purpose of this exercise, we will assume that all reconstructed muons in background events are genuine muons, so that the event yields of the Z</a:t>
            </a:r>
            <a:r>
              <a:rPr lang="en-US" altLang="en-US" dirty="0">
                <a:latin typeface="+mn-lt"/>
                <a:sym typeface="Wingdings" pitchFamily="2" charset="2"/>
              </a:rPr>
              <a:t> signal as well as the event yields of all backgrounds scale as SF</a:t>
            </a:r>
            <a:r>
              <a:rPr lang="en-US" altLang="en-US" baseline="30000" dirty="0">
                <a:latin typeface="+mn-lt"/>
                <a:sym typeface="Wingdings" pitchFamily="2" charset="2"/>
              </a:rPr>
              <a:t>2</a:t>
            </a:r>
            <a:r>
              <a:rPr lang="en-US" altLang="en-US" sz="1200" dirty="0">
                <a:latin typeface="+mn-lt"/>
                <a:sym typeface="Wingdings" pitchFamily="2" charset="2"/>
              </a:rPr>
              <a:t> </a:t>
            </a:r>
            <a:r>
              <a:rPr lang="en-US" altLang="en-US" dirty="0">
                <a:latin typeface="+mn-lt"/>
                <a:sym typeface="Wingdings" pitchFamily="2" charset="2"/>
              </a:rPr>
              <a:t>.</a:t>
            </a:r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0779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08D2D-7075-C44E-95AA-4494AF247741}"/>
              </a:ext>
            </a:extLst>
          </p:cNvPr>
          <p:cNvSpPr/>
          <p:nvPr/>
        </p:nvSpPr>
        <p:spPr>
          <a:xfrm>
            <a:off x="413468" y="992474"/>
            <a:ext cx="850789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double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0.80;</a:t>
            </a:r>
          </a:p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double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effErr_muon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0.05*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double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eff_muon_rnd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rnd.Gaus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effErr_muon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(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eff_muon_rnd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&lt; 0.01 )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eff_muon_rnd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0.01;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(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eff_muon_rnd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&gt; 1.00 )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eff_muon_rnd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1.00;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// Signal yield is affected by muon identification efficiency^2,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// as each signal event contains two muons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double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numEvents_signal_rnd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TMath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::Power(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eff_muon_rnd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, 2.)*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numEvents_signal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; 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// Assume all muons in background events are genuine muons,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// so the background yield is affected by muon identification efficiency^2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// in the same way as the signal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double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numEvents_background_rnd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TMath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::Power(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eff_muon_rnd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2.)*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numEvents_background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; </a:t>
            </a: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4888530A-4113-424A-96AF-F8120024D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Exercise</a:t>
            </a:r>
            <a:endParaRPr lang="en-GB" altLang="en-US" sz="3200" b="1" dirty="0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DB8E56FA-B1C3-CD48-A455-E5E4D9CC5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16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8C261-55F4-2D4D-95B4-BF31D500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04D3D7C-5214-9047-B589-F3D6B5AA8B3A}"/>
              </a:ext>
            </a:extLst>
          </p:cNvPr>
          <p:cNvSpPr/>
          <p:nvPr/>
        </p:nvSpPr>
        <p:spPr>
          <a:xfrm>
            <a:off x="1145755" y="1037031"/>
            <a:ext cx="1565640" cy="25996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7A9017FA-A75A-8A48-9D41-6DD8142E6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427" y="731247"/>
            <a:ext cx="5096785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Typical muon identification efficiency in CMS </a:t>
            </a: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[*]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AF44AFF3-ED41-E54E-97D9-C8AF56A94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468" y="5611729"/>
            <a:ext cx="7513596" cy="864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[*]</a:t>
            </a: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 Exact value does not matter for this exercise, but assuming a muon identification efficiency of 100% will not work, as upward fluctuations are truncated in this case, as efficiencies are at most 100%</a:t>
            </a:r>
            <a:endParaRPr lang="en-US" altLang="en-US" sz="2000" dirty="0">
              <a:solidFill>
                <a:srgbClr val="FF0000"/>
              </a:solidFill>
              <a:latin typeface="Lucida Calligraphy" panose="03010101010101010101" pitchFamily="66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13B909-15E8-3C47-9383-D83DEE8EA5F5}"/>
              </a:ext>
            </a:extLst>
          </p:cNvPr>
          <p:cNvSpPr/>
          <p:nvPr/>
        </p:nvSpPr>
        <p:spPr>
          <a:xfrm>
            <a:off x="1960378" y="3574822"/>
            <a:ext cx="2229960" cy="259962"/>
          </a:xfrm>
          <a:prstGeom prst="roundRect">
            <a:avLst/>
          </a:prstGeom>
          <a:noFill/>
          <a:ln w="19050">
            <a:solidFill>
              <a:srgbClr val="00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00A4B332-A5DC-3848-A8F8-E24E06EF8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552" y="3856759"/>
            <a:ext cx="7800228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2000" dirty="0">
                <a:solidFill>
                  <a:srgbClr val="008BFF"/>
                </a:solidFill>
                <a:latin typeface="+mn-lt"/>
              </a:rPr>
              <a:t>This ratio represents the data/MC SF for the muon identification efficiency </a:t>
            </a:r>
            <a:endParaRPr lang="en-US" altLang="en-US" sz="2000" b="1" dirty="0">
              <a:solidFill>
                <a:srgbClr val="008BFF"/>
              </a:solidFill>
              <a:latin typeface="+mn-l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25A304F-093B-ED49-ABDA-9B1B79D2911B}"/>
              </a:ext>
            </a:extLst>
          </p:cNvPr>
          <p:cNvSpPr/>
          <p:nvPr/>
        </p:nvSpPr>
        <p:spPr>
          <a:xfrm>
            <a:off x="1145754" y="1377042"/>
            <a:ext cx="2774239" cy="25996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2E0EADBB-666C-3248-819A-A2BFEF88A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8776" y="1273402"/>
            <a:ext cx="5157273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5% uncertainty on data/MC SF means 5% </a:t>
            </a:r>
            <a:r>
              <a:rPr lang="en-US" altLang="en-US" sz="2000" b="1" dirty="0">
                <a:solidFill>
                  <a:srgbClr val="00B050"/>
                </a:solidFill>
                <a:latin typeface="+mn-lt"/>
              </a:rPr>
              <a:t>relative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 uncertainty on muon identification efficiency</a:t>
            </a:r>
            <a:endParaRPr lang="en-US" altLang="en-US" sz="20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9863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08D2D-7075-C44E-95AA-4494AF247741}"/>
              </a:ext>
            </a:extLst>
          </p:cNvPr>
          <p:cNvSpPr/>
          <p:nvPr/>
        </p:nvSpPr>
        <p:spPr>
          <a:xfrm>
            <a:off x="208942" y="612522"/>
            <a:ext cx="8797924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RooRealVar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"Signal yield",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numEvents_S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0.,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maxEvents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RooRealVar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"Background yield",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numEvents_B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0.,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maxEvents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// Create constraint term in likelihood function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// for systematic uncertainty on muon identification efficiency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RooRealVar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"Data/MC scale-factor for muon eff", 1., 0., 1./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RooConstVar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const0("const0", "Constant of value 1", 1.); 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RooConstVar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const1("const1", "Uncertainty on muon eff",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effErr_muon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);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RooGaussian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constraint_muon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constraint_muon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"Constraint term",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const0, const1);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RooFormulaVar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norm_S_wMuonEff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norm_S_wMuonEff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"Signal yield*muon eff^2",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"norm_S*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RooArgList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));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RooFormulaVar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norm_B_wMuonEff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norm_B_wMuonEff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"Background yield*muon eff^2",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"norm_B*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RooArgList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sf_muon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));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RooAddPdf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model_SplusB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model_SplusB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"S+B model",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RooArgList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model_S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model_B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RooArgList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norm_S_wMuonEff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norm_B_wMuonEff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));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RooProdPdf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model_SplusB_wMuonEff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model_SplusB_wMuonEff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"S+B model with muon eff",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model_SplusB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constraint_muon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4888530A-4113-424A-96AF-F8120024D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Exercise</a:t>
            </a:r>
            <a:endParaRPr lang="en-GB" altLang="en-US" sz="3200" b="1" dirty="0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DB8E56FA-B1C3-CD48-A455-E5E4D9CC5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17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8C261-55F4-2D4D-95B4-BF31D500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76F43EA-3580-364C-8567-50335DA7CF11}"/>
              </a:ext>
            </a:extLst>
          </p:cNvPr>
          <p:cNvSpPr/>
          <p:nvPr/>
        </p:nvSpPr>
        <p:spPr>
          <a:xfrm>
            <a:off x="271111" y="3658549"/>
            <a:ext cx="1478176" cy="25996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5F0CAE2-98D4-C44B-B8B1-E9CEEE847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810432"/>
            <a:ext cx="8061856" cy="864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We use a variable of type </a:t>
            </a:r>
            <a:r>
              <a:rPr lang="en-US" altLang="en-US" sz="2000" dirty="0" err="1">
                <a:solidFill>
                  <a:srgbClr val="00B050"/>
                </a:solidFill>
                <a:latin typeface="+mn-lt"/>
              </a:rPr>
              <a:t>RooFormulaVar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 to let </a:t>
            </a:r>
            <a:r>
              <a:rPr lang="en-US" altLang="en-US" sz="2000" dirty="0" err="1">
                <a:solidFill>
                  <a:srgbClr val="00B050"/>
                </a:solidFill>
                <a:latin typeface="+mn-lt"/>
              </a:rPr>
              <a:t>RooFit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 know that the number of signal and background events in the pseudo data changes proportional to the square of the data/MC SF for the muon identification efficiency</a:t>
            </a:r>
            <a:endParaRPr lang="en-US" altLang="en-US" sz="2000" dirty="0">
              <a:solidFill>
                <a:srgbClr val="00B050"/>
              </a:solidFill>
              <a:latin typeface="Lucida Calligraphy" panose="03010101010101010101" pitchFamily="66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53BED9-E0FE-A942-9E84-9BC7128BBB11}"/>
              </a:ext>
            </a:extLst>
          </p:cNvPr>
          <p:cNvSpPr/>
          <p:nvPr/>
        </p:nvSpPr>
        <p:spPr>
          <a:xfrm>
            <a:off x="489004" y="6266164"/>
            <a:ext cx="6587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BFF"/>
                </a:solidFill>
              </a:rPr>
              <a:t>/home/</a:t>
            </a:r>
            <a:r>
              <a:rPr lang="en-US" dirty="0" err="1">
                <a:solidFill>
                  <a:srgbClr val="008BFF"/>
                </a:solidFill>
              </a:rPr>
              <a:t>veelken</a:t>
            </a:r>
            <a:r>
              <a:rPr lang="en-US" dirty="0">
                <a:solidFill>
                  <a:srgbClr val="008BFF"/>
                </a:solidFill>
              </a:rPr>
              <a:t>/public/PhyStat-101/exercise_part04.C</a:t>
            </a:r>
            <a:endParaRPr lang="en-US" dirty="0">
              <a:solidFill>
                <a:srgbClr val="008BFF"/>
              </a:solidFill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4DBAC4-20A7-FC46-9FDE-9C2FE2BD7E75}"/>
              </a:ext>
            </a:extLst>
          </p:cNvPr>
          <p:cNvSpPr/>
          <p:nvPr/>
        </p:nvSpPr>
        <p:spPr>
          <a:xfrm>
            <a:off x="271111" y="5822571"/>
            <a:ext cx="1176026" cy="259962"/>
          </a:xfrm>
          <a:prstGeom prst="roundRect">
            <a:avLst/>
          </a:prstGeom>
          <a:noFill/>
          <a:ln w="19050">
            <a:solidFill>
              <a:srgbClr val="FF8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85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2A6F996-6BE1-9A47-A3B8-11EC50D3D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4" y="5278496"/>
            <a:ext cx="8442325" cy="57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2000" dirty="0">
                <a:solidFill>
                  <a:srgbClr val="FF8500"/>
                </a:solidFill>
                <a:latin typeface="+mn-lt"/>
              </a:rPr>
              <a:t>The variable of type </a:t>
            </a:r>
            <a:r>
              <a:rPr lang="en-US" altLang="en-US" sz="2000" dirty="0" err="1">
                <a:solidFill>
                  <a:srgbClr val="FF8500"/>
                </a:solidFill>
                <a:latin typeface="+mn-lt"/>
              </a:rPr>
              <a:t>RooProdPDF</a:t>
            </a:r>
            <a:r>
              <a:rPr lang="en-US" altLang="en-US" sz="2000" dirty="0">
                <a:solidFill>
                  <a:srgbClr val="FF8500"/>
                </a:solidFill>
                <a:latin typeface="+mn-lt"/>
              </a:rPr>
              <a:t> represent the likelihood function with constraint term</a:t>
            </a:r>
            <a:endParaRPr lang="en-US" altLang="en-US" sz="2000" dirty="0">
              <a:solidFill>
                <a:srgbClr val="FF8500"/>
              </a:solidFill>
              <a:latin typeface="Lucida Calligraphy" panose="03010101010101010101" pitchFamily="66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AEA300A-D874-9A4F-93AF-39AEB3943968}"/>
              </a:ext>
            </a:extLst>
          </p:cNvPr>
          <p:cNvSpPr/>
          <p:nvPr/>
        </p:nvSpPr>
        <p:spPr>
          <a:xfrm>
            <a:off x="5472589" y="2280361"/>
            <a:ext cx="2081150" cy="25996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841AF6CE-6688-1648-8619-2BB451E25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4817" y="2016446"/>
            <a:ext cx="583914" cy="29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= 5%</a:t>
            </a:r>
            <a:endParaRPr lang="en-US" altLang="en-US" sz="2000" dirty="0">
              <a:solidFill>
                <a:srgbClr val="FF0000"/>
              </a:solidFill>
              <a:latin typeface="Lucida Calligraphy" panose="03010101010101010101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835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Box 4">
            <a:extLst>
              <a:ext uri="{FF2B5EF4-FFF2-40B4-BE49-F238E27FC236}">
                <a16:creationId xmlns:a16="http://schemas.microsoft.com/office/drawing/2014/main" id="{AE98594F-0D82-C24D-8561-9735F10C8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Exercise</a:t>
            </a:r>
            <a:endParaRPr lang="en-GB" altLang="en-US" sz="3200" b="1" dirty="0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AAB0C05-6449-4746-AC53-A2388E8EA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18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EE719-9B31-4A4F-9FA6-E2079E63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ED9EC8A6-6CD1-8344-A49C-3C3D0DBAA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45" y="826403"/>
            <a:ext cx="8442325" cy="2919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b="1" dirty="0">
                <a:latin typeface="+mn-lt"/>
              </a:rPr>
              <a:t>N.B.: </a:t>
            </a:r>
            <a:r>
              <a:rPr lang="en-US" altLang="en-US" dirty="0">
                <a:latin typeface="+mn-lt"/>
              </a:rPr>
              <a:t>According to slides 12 and 13, it would be more appropriate to randomly sample from a log-normal distribution and use a log-normal PDF for the constraint term in the likelihood function. 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sz="600" dirty="0">
              <a:latin typeface="+mn-lt"/>
            </a:endParaRP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Provided that the uncertainty on the data/MC SF for the muon identification efficiency is small (a few %), using a Gaussian is a good approximation for a log-normal PDF.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sz="600" dirty="0">
              <a:latin typeface="+mn-lt"/>
            </a:endParaRP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The motivation for using a Gaussian in the exercise is simply that we have already implemented the random sampling for a Gaussian. </a:t>
            </a:r>
          </a:p>
        </p:txBody>
      </p:sp>
    </p:spTree>
    <p:extLst>
      <p:ext uri="{BB962C8B-B14F-4D97-AF65-F5344CB8AC3E}">
        <p14:creationId xmlns:p14="http://schemas.microsoft.com/office/powerpoint/2010/main" val="425345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Box 4">
            <a:extLst>
              <a:ext uri="{FF2B5EF4-FFF2-40B4-BE49-F238E27FC236}">
                <a16:creationId xmlns:a16="http://schemas.microsoft.com/office/drawing/2014/main" id="{AE98594F-0D82-C24D-8561-9735F10C8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Exercise</a:t>
            </a:r>
            <a:endParaRPr lang="en-GB" altLang="en-US" sz="3200" b="1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E0B24DA7-56F1-B943-BD8C-C88D1EDAF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19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F03F8-1960-A340-AC9D-CA3341435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95480-C406-824F-AE5B-83FD26A6F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4">
                <a:extLst>
                  <a:ext uri="{FF2B5EF4-FFF2-40B4-BE49-F238E27FC236}">
                    <a16:creationId xmlns:a16="http://schemas.microsoft.com/office/drawing/2014/main" id="{C64F000D-B86D-2E43-AAD5-93A0871CC2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7845" y="826403"/>
                <a:ext cx="8442325" cy="41218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Run the code of this exercise for pseudo data consisting on average of 1000 Z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𝜇𝜇</m:t>
                    </m:r>
                  </m:oMath>
                </a14:m>
                <a:r>
                  <a:rPr lang="en-US" altLang="en-US" dirty="0">
                    <a:latin typeface="+mn-lt"/>
                    <a:sym typeface="Wingdings" pitchFamily="2" charset="2"/>
                  </a:rPr>
                  <a:t> signal events plus 9000 background events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and </a:t>
                </a:r>
                <a:r>
                  <a:rPr lang="en-US" altLang="en-US" dirty="0">
                    <a:latin typeface="+mn-lt"/>
                  </a:rPr>
                  <a:t>uncertainties on the data/MC SF of the muon identification efficiency of 0, 0.5, 1, 2, 3, 4, and 5%.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Make a table of the mean and standard deviation of the distribution of N</a:t>
                </a:r>
                <a:r>
                  <a:rPr lang="en-US" altLang="en-US" baseline="-25000" dirty="0">
                    <a:latin typeface="+mn-lt"/>
                  </a:rPr>
                  <a:t>S</a:t>
                </a:r>
                <a:r>
                  <a:rPr lang="en-US" altLang="en-US" dirty="0">
                    <a:latin typeface="+mn-lt"/>
                  </a:rPr>
                  <a:t> values obtained by the ML fit.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Make another table for for pseudo data consisting on average 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of 10000 Z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𝜇𝜇</m:t>
                    </m:r>
                  </m:oMath>
                </a14:m>
                <a:r>
                  <a:rPr lang="en-US" altLang="en-US" dirty="0">
                    <a:latin typeface="+mn-lt"/>
                    <a:sym typeface="Wingdings" pitchFamily="2" charset="2"/>
                  </a:rPr>
                  <a:t> signal events plus 90000 background events</a:t>
                </a:r>
                <a:endParaRPr lang="en-US" altLang="en-US" dirty="0">
                  <a:latin typeface="+mn-lt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and uncertainties on the data/MC SF of the muon identification efficiency of 0, 0.5, 1, 2, 3, 4, and 5%.</a:t>
                </a:r>
              </a:p>
            </p:txBody>
          </p:sp>
        </mc:Choice>
        <mc:Fallback xmlns="">
          <p:sp>
            <p:nvSpPr>
              <p:cNvPr id="9" name="Text Box 4">
                <a:extLst>
                  <a:ext uri="{FF2B5EF4-FFF2-40B4-BE49-F238E27FC236}">
                    <a16:creationId xmlns:a16="http://schemas.microsoft.com/office/drawing/2014/main" id="{C64F000D-B86D-2E43-AAD5-93A0871C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845" y="826403"/>
                <a:ext cx="8442325" cy="4121898"/>
              </a:xfrm>
              <a:prstGeom prst="rect">
                <a:avLst/>
              </a:prstGeom>
              <a:blipFill>
                <a:blip r:embed="rId5"/>
                <a:stretch>
                  <a:fillRect l="-2105" t="-2761" r="-2406" b="-30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60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1A840008-3EBE-B74B-8A6C-A649DD04C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Outline</a:t>
            </a:r>
            <a:endParaRPr lang="en-GB" altLang="en-US" sz="3200" b="1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4CA31C85-3948-5646-AC08-674F25F7B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45" y="826403"/>
            <a:ext cx="8442325" cy="6039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Measurement of a cross section</a:t>
            </a: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endParaRPr lang="en-US" altLang="en-US" sz="200" dirty="0">
              <a:latin typeface="+mn-lt"/>
            </a:endParaRP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endParaRPr lang="en-US" altLang="en-US" dirty="0">
              <a:latin typeface="+mn-lt"/>
            </a:endParaRP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dirty="0">
                <a:latin typeface="+mn-lt"/>
              </a:rPr>
              <a:t>Systematic uncertainties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sz="600" dirty="0">
              <a:latin typeface="+mn-lt"/>
            </a:endParaRP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Experimental uncertainties</a:t>
            </a: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endParaRPr lang="en-US" altLang="en-US" sz="600" dirty="0">
              <a:latin typeface="+mn-lt"/>
            </a:endParaRP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Theory uncertainties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dirty="0">
              <a:latin typeface="+mn-lt"/>
            </a:endParaRP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Maximum likelihood method with systematic uncertainties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sz="600" dirty="0">
              <a:latin typeface="+mn-lt"/>
            </a:endParaRP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Nuisance parameters</a:t>
            </a: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endParaRPr lang="en-US" altLang="en-US" sz="600" dirty="0">
              <a:latin typeface="+mn-lt"/>
            </a:endParaRP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Extended likelihood function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dirty="0">
              <a:latin typeface="+mn-lt"/>
            </a:endParaRP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Probability density functions for extended likelihood function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sz="600" dirty="0">
              <a:latin typeface="+mn-lt"/>
            </a:endParaRP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Log-normal distribution</a:t>
            </a: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endParaRPr lang="en-US" altLang="en-US" sz="600" dirty="0">
              <a:latin typeface="+mn-lt"/>
            </a:endParaRP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Gamma distribution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dirty="0">
              <a:latin typeface="+mn-lt"/>
            </a:endParaRP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/>
              <a:t>☞ </a:t>
            </a:r>
            <a:r>
              <a:rPr lang="en-US" altLang="en-US" dirty="0">
                <a:latin typeface="+mn-lt"/>
              </a:rPr>
              <a:t>Exercise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dirty="0">
              <a:latin typeface="+mn-lt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9D03AE0-3289-ED4F-ACF0-57F1B6C2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2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310C1-3AA9-074C-8EE3-3003096C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99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A088D1A-C70A-AA48-B37B-00821A4B9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40601"/>
            <a:ext cx="9144000" cy="68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4800" b="1" dirty="0"/>
              <a:t>Backup</a:t>
            </a:r>
            <a:endParaRPr lang="en-GB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669448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08EF32-B614-3246-A62F-09124AB0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3" y="2439156"/>
            <a:ext cx="4120445" cy="4089867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EA19A9D8-4053-B44C-9A10-766315664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8913"/>
            <a:ext cx="9144000" cy="46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Rutherford Experiment</a:t>
            </a:r>
            <a:endParaRPr lang="en-GB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550EC-5A2F-2A4D-BE14-A6029DCDEE56}"/>
              </a:ext>
            </a:extLst>
          </p:cNvPr>
          <p:cNvSpPr txBox="1"/>
          <p:nvPr/>
        </p:nvSpPr>
        <p:spPr>
          <a:xfrm>
            <a:off x="289894" y="778148"/>
            <a:ext cx="71581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Scattering as a tool to explore the structure of matter </a:t>
            </a:r>
          </a:p>
          <a:p>
            <a:endParaRPr lang="en-US" sz="800" b="1" dirty="0"/>
          </a:p>
          <a:p>
            <a:r>
              <a:rPr lang="en-US" sz="2400" dirty="0"/>
              <a:t>Pioneered in 1909 by Hans Geiger and Ernest Marsden, in collaboration with Ernest Rutherford, when they fired a beam of α particles (helium nuclei) on a thin gold foil.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AA5C8-F3AA-934F-B42F-A7A711958970}"/>
              </a:ext>
            </a:extLst>
          </p:cNvPr>
          <p:cNvSpPr txBox="1"/>
          <p:nvPr/>
        </p:nvSpPr>
        <p:spPr>
          <a:xfrm>
            <a:off x="282222" y="2636918"/>
            <a:ext cx="482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of the α particles were deflected by large angles, while the majority of α particles passed through the foil with little deflection.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F9F2E-C144-A14A-BE1E-0FECA12D34BA}"/>
              </a:ext>
            </a:extLst>
          </p:cNvPr>
          <p:cNvSpPr txBox="1"/>
          <p:nvPr/>
        </p:nvSpPr>
        <p:spPr>
          <a:xfrm>
            <a:off x="282222" y="4414336"/>
            <a:ext cx="482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this observation, Rutherford concluded that the mass of gold atoms is concentrated in a very small core of positive charge, the nucleus.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8979B0F6-8530-B246-B564-A18DA65BE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21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C89A33-FDED-E24C-ABF3-749B77A4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F7098884-B465-BA4F-8035-B138F982D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Elastic Collisions</a:t>
            </a:r>
            <a:endParaRPr lang="en-GB" alt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11C7D-310B-7E4D-9D03-2B845C97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84" y="3341465"/>
            <a:ext cx="2570589" cy="1130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A751D-2845-9D4B-97D3-8C4E313F2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005" y="3423845"/>
            <a:ext cx="2721716" cy="104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73191-A3B5-A443-9D16-75709A8EC033}"/>
              </a:ext>
            </a:extLst>
          </p:cNvPr>
          <p:cNvSpPr txBox="1"/>
          <p:nvPr/>
        </p:nvSpPr>
        <p:spPr>
          <a:xfrm>
            <a:off x="237508" y="754408"/>
            <a:ext cx="87533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α particles and gold atoms remain </a:t>
            </a:r>
            <a:r>
              <a:rPr lang="en-US" sz="2400" b="1" dirty="0"/>
              <a:t>intact </a:t>
            </a:r>
            <a:r>
              <a:rPr lang="en-US" sz="2400" dirty="0"/>
              <a:t>in the Rutherford experiment.</a:t>
            </a:r>
          </a:p>
          <a:p>
            <a:endParaRPr lang="en-US" sz="1000" dirty="0"/>
          </a:p>
          <a:p>
            <a:r>
              <a:rPr lang="en-US" sz="2400" dirty="0"/>
              <a:t>These collisions are called </a:t>
            </a:r>
            <a:r>
              <a:rPr lang="en-US" sz="2400" b="1" dirty="0">
                <a:solidFill>
                  <a:srgbClr val="FF0000"/>
                </a:solidFill>
              </a:rPr>
              <a:t>elastic collisions</a:t>
            </a:r>
          </a:p>
          <a:p>
            <a:endParaRPr lang="en-US" sz="1000" b="1" dirty="0">
              <a:solidFill>
                <a:srgbClr val="FF0000"/>
              </a:solidFill>
            </a:endParaRPr>
          </a:p>
          <a:p>
            <a:r>
              <a:rPr lang="en-US" sz="2400" dirty="0"/>
              <a:t>Elastic collisions occur mainly when the kinetic energies of the colliding particles is </a:t>
            </a:r>
            <a:r>
              <a:rPr lang="en-US" sz="2400" b="1" dirty="0"/>
              <a:t>small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AACD2-A735-F04D-A9AF-D503B4E83B3E}"/>
              </a:ext>
            </a:extLst>
          </p:cNvPr>
          <p:cNvSpPr txBox="1"/>
          <p:nvPr/>
        </p:nvSpPr>
        <p:spPr>
          <a:xfrm>
            <a:off x="238570" y="4773380"/>
            <a:ext cx="3631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Momentum is conserved: </a:t>
            </a:r>
            <a:endParaRPr lang="en-US" sz="2400" b="1" i="1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668C1-52C9-C740-ABA1-48701A032E0B}"/>
              </a:ext>
            </a:extLst>
          </p:cNvPr>
          <p:cNvSpPr txBox="1"/>
          <p:nvPr/>
        </p:nvSpPr>
        <p:spPr>
          <a:xfrm>
            <a:off x="226476" y="5387445"/>
            <a:ext cx="3789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Kinetic energy is conserved:</a:t>
            </a:r>
            <a:endParaRPr lang="en-US" sz="2400" b="1" i="1" baseline="-25000" dirty="0"/>
          </a:p>
        </p:txBody>
      </p:sp>
      <p:pic>
        <p:nvPicPr>
          <p:cNvPr id="11" name="Picture 10" descr="m_1_v_1_i_+_m_2_.pdf">
            <a:extLst>
              <a:ext uri="{FF2B5EF4-FFF2-40B4-BE49-F238E27FC236}">
                <a16:creationId xmlns:a16="http://schemas.microsoft.com/office/drawing/2014/main" id="{21EB6A72-AB90-634E-A8D0-C484DDBA5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02" y="4902886"/>
            <a:ext cx="4600254" cy="288643"/>
          </a:xfrm>
          <a:prstGeom prst="rect">
            <a:avLst/>
          </a:prstGeom>
        </p:spPr>
      </p:pic>
      <p:pic>
        <p:nvPicPr>
          <p:cNvPr id="12" name="Picture 11" descr="frac_1_2_m_1_v_1.pdf">
            <a:extLst>
              <a:ext uri="{FF2B5EF4-FFF2-40B4-BE49-F238E27FC236}">
                <a16:creationId xmlns:a16="http://schemas.microsoft.com/office/drawing/2014/main" id="{E153D4B0-47A7-6D4D-8E46-74F3C69DF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85" y="5331728"/>
            <a:ext cx="5031619" cy="607406"/>
          </a:xfrm>
          <a:prstGeom prst="rect">
            <a:avLst/>
          </a:prstGeom>
        </p:spPr>
      </p:pic>
      <p:sp>
        <p:nvSpPr>
          <p:cNvPr id="13" name="Rectangle 16">
            <a:extLst>
              <a:ext uri="{FF2B5EF4-FFF2-40B4-BE49-F238E27FC236}">
                <a16:creationId xmlns:a16="http://schemas.microsoft.com/office/drawing/2014/main" id="{E8FF4382-E187-B449-95C0-F190C3BC9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22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010AA9-CA43-ED40-B867-6DDAFD01A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28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E6C1F977-FC36-5947-81D1-F228FBB12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Inelastic Collisions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3ECCB-A0F2-2845-997D-FCDDC65476EF}"/>
              </a:ext>
            </a:extLst>
          </p:cNvPr>
          <p:cNvSpPr txBox="1"/>
          <p:nvPr/>
        </p:nvSpPr>
        <p:spPr>
          <a:xfrm>
            <a:off x="237508" y="754408"/>
            <a:ext cx="87533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the kinetic energy of the colliding particle increases, </a:t>
            </a:r>
          </a:p>
          <a:p>
            <a:r>
              <a:rPr lang="en-US" sz="2400" dirty="0"/>
              <a:t>inelastic collisions become more probable than elastic collisions</a:t>
            </a:r>
          </a:p>
          <a:p>
            <a:endParaRPr lang="en-US" sz="1000" dirty="0"/>
          </a:p>
          <a:p>
            <a:r>
              <a:rPr lang="en-US" sz="2400" dirty="0"/>
              <a:t>In inelastic collisions, one or both of the colliding particles </a:t>
            </a:r>
            <a:r>
              <a:rPr lang="en-US" sz="2400" b="1" dirty="0"/>
              <a:t>breaks-up</a:t>
            </a:r>
          </a:p>
          <a:p>
            <a:endParaRPr lang="en-US" sz="800" b="1" dirty="0"/>
          </a:p>
          <a:p>
            <a:r>
              <a:rPr lang="en-US" sz="2400" dirty="0"/>
              <a:t>Momentum is conserved, but kinetic energy is </a:t>
            </a:r>
            <a:r>
              <a:rPr lang="en-US" sz="2400" b="1" dirty="0"/>
              <a:t>not</a:t>
            </a:r>
            <a:r>
              <a:rPr lang="en-US" sz="2400" dirty="0"/>
              <a:t> conserved in inelastic collisions (only total energy 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47999-7EFA-BB46-B404-DE40AEAE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665" y="2970399"/>
            <a:ext cx="4243735" cy="2620966"/>
          </a:xfrm>
          <a:prstGeom prst="rect">
            <a:avLst/>
          </a:prstGeom>
        </p:spPr>
      </p:pic>
      <p:sp>
        <p:nvSpPr>
          <p:cNvPr id="5" name="Rectangle 16">
            <a:extLst>
              <a:ext uri="{FF2B5EF4-FFF2-40B4-BE49-F238E27FC236}">
                <a16:creationId xmlns:a16="http://schemas.microsoft.com/office/drawing/2014/main" id="{23D35A5E-2D1A-A442-92B7-3A258CE82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23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07CD7-9347-4D4B-8E47-370DB864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63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EEA8C359-29D7-DC47-9192-15A29ABEE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Deep Inelastic Scattering</a:t>
            </a:r>
            <a:endParaRPr lang="en-GB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D52F7-B9DE-7D41-AD0C-6FA8B031D655}"/>
              </a:ext>
            </a:extLst>
          </p:cNvPr>
          <p:cNvSpPr txBox="1"/>
          <p:nvPr/>
        </p:nvSpPr>
        <p:spPr>
          <a:xfrm>
            <a:off x="237508" y="1048799"/>
            <a:ext cx="508467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Deep inelastic electron-proton scattering allows to explore the structure of the proton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313AE682-8818-F041-9F2F-A3EC766AB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508" y="3220808"/>
            <a:ext cx="8254639" cy="2304101"/>
          </a:xfrm>
          <a:prstGeom prst="rect">
            <a:avLst/>
          </a:prstGeom>
          <a:noFill/>
          <a:ln w="47625">
            <a:noFill/>
            <a:miter lim="800000"/>
            <a:headEnd/>
            <a:tailEnd/>
          </a:ln>
          <a:effectLst/>
        </p:spPr>
        <p:txBody>
          <a:bodyPr wrap="square" lIns="87258" tIns="43629" rIns="87258" bIns="43629">
            <a:spAutoFit/>
          </a:bodyPr>
          <a:lstStyle/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We find that besides the </a:t>
            </a:r>
            <a:r>
              <a:rPr lang="en-US" sz="2400" b="1" dirty="0">
                <a:solidFill>
                  <a:srgbClr val="000000"/>
                </a:solidFill>
              </a:rPr>
              <a:t>valence quarks   (</a:t>
            </a:r>
            <a:r>
              <a:rPr lang="en-US" sz="2400" b="1" dirty="0" err="1">
                <a:solidFill>
                  <a:srgbClr val="0000FF"/>
                </a:solidFill>
              </a:rPr>
              <a:t>u</a:t>
            </a:r>
            <a:r>
              <a:rPr lang="en-US" sz="2400" b="1" dirty="0" err="1">
                <a:solidFill>
                  <a:srgbClr val="FF0000"/>
                </a:solidFill>
              </a:rPr>
              <a:t>u</a:t>
            </a:r>
            <a:r>
              <a:rPr lang="en-US" sz="2400" b="1" dirty="0" err="1">
                <a:solidFill>
                  <a:srgbClr val="008000"/>
                </a:solidFill>
              </a:rPr>
              <a:t>d</a:t>
            </a:r>
            <a:r>
              <a:rPr lang="en-US" sz="2400" b="1" dirty="0">
                <a:solidFill>
                  <a:srgbClr val="000000"/>
                </a:solidFill>
              </a:rPr>
              <a:t>)      </a:t>
            </a:r>
          </a:p>
          <a:p>
            <a:endParaRPr lang="en-US" sz="2400" b="1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the proton contains a multitude of </a:t>
            </a:r>
            <a:r>
              <a:rPr lang="en-US" sz="2400" b="1" dirty="0">
                <a:solidFill>
                  <a:srgbClr val="000000"/>
                </a:solidFill>
              </a:rPr>
              <a:t>virtual quarks and gluons</a:t>
            </a:r>
            <a:r>
              <a:rPr lang="en-US" sz="2400" dirty="0">
                <a:solidFill>
                  <a:srgbClr val="000000"/>
                </a:solidFill>
              </a:rPr>
              <a:t>, which arise from quantum fluctuations and are short lived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(limited by the uncertainty principle)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82983E-3C12-554E-BA9F-C3CD11DD7BC7}"/>
              </a:ext>
            </a:extLst>
          </p:cNvPr>
          <p:cNvGrpSpPr/>
          <p:nvPr/>
        </p:nvGrpSpPr>
        <p:grpSpPr>
          <a:xfrm>
            <a:off x="5333120" y="670124"/>
            <a:ext cx="3577185" cy="2469766"/>
            <a:chOff x="5602424" y="2630434"/>
            <a:chExt cx="3577185" cy="24697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5D01B0-F0C7-504A-952E-64A24A8D0463}"/>
                </a:ext>
              </a:extLst>
            </p:cNvPr>
            <p:cNvGrpSpPr/>
            <p:nvPr/>
          </p:nvGrpSpPr>
          <p:grpSpPr>
            <a:xfrm>
              <a:off x="5602424" y="2630434"/>
              <a:ext cx="3577185" cy="2469766"/>
              <a:chOff x="5602424" y="1752054"/>
              <a:chExt cx="3577185" cy="246976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B2846A9-104B-6647-8A50-D84C38E90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63555" y="1970452"/>
                <a:ext cx="3019801" cy="1916614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C035B5-0C72-B14E-AE41-41961E61145D}"/>
                  </a:ext>
                </a:extLst>
              </p:cNvPr>
              <p:cNvSpPr txBox="1"/>
              <p:nvPr/>
            </p:nvSpPr>
            <p:spPr>
              <a:xfrm>
                <a:off x="5626163" y="1752054"/>
                <a:ext cx="451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2FDE2E-4331-754A-BAD2-D87483C8B575}"/>
                  </a:ext>
                </a:extLst>
              </p:cNvPr>
              <p:cNvSpPr txBox="1"/>
              <p:nvPr/>
            </p:nvSpPr>
            <p:spPr>
              <a:xfrm>
                <a:off x="5602424" y="3554410"/>
                <a:ext cx="451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E5BBC0-63BA-684D-A598-A576287A2610}"/>
                  </a:ext>
                </a:extLst>
              </p:cNvPr>
              <p:cNvSpPr txBox="1"/>
              <p:nvPr/>
            </p:nvSpPr>
            <p:spPr>
              <a:xfrm>
                <a:off x="8537877" y="1752054"/>
                <a:ext cx="451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4B1DA5-449D-AE47-A47E-458BF8A5FA25}"/>
                  </a:ext>
                </a:extLst>
              </p:cNvPr>
              <p:cNvSpPr txBox="1"/>
              <p:nvPr/>
            </p:nvSpPr>
            <p:spPr>
              <a:xfrm>
                <a:off x="8287622" y="3760155"/>
                <a:ext cx="8919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Stuff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114F30-3FB5-A94B-89B5-1492639A9C3A}"/>
                </a:ext>
              </a:extLst>
            </p:cNvPr>
            <p:cNvSpPr txBox="1"/>
            <p:nvPr/>
          </p:nvSpPr>
          <p:spPr>
            <a:xfrm>
              <a:off x="7511511" y="3220759"/>
              <a:ext cx="1026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400" dirty="0"/>
                <a:t>γ</a:t>
              </a:r>
              <a:r>
                <a:rPr lang="en-US" sz="2400" dirty="0"/>
                <a:t>(Q</a:t>
              </a:r>
              <a:r>
                <a:rPr lang="en-US" sz="2400" baseline="30000" dirty="0"/>
                <a:t>2</a:t>
              </a:r>
              <a:r>
                <a:rPr lang="en-US" sz="2400" dirty="0"/>
                <a:t>)</a:t>
              </a:r>
            </a:p>
          </p:txBody>
        </p:sp>
      </p:grpSp>
      <p:pic>
        <p:nvPicPr>
          <p:cNvPr id="15" name="Picture 2" descr="Quark structure proton.svg">
            <a:extLst>
              <a:ext uri="{FF2B5EF4-FFF2-40B4-BE49-F238E27FC236}">
                <a16:creationId xmlns:a16="http://schemas.microsoft.com/office/drawing/2014/main" id="{CE88656B-32B9-CF4B-AC22-AF395D60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855" y="3220808"/>
            <a:ext cx="1260916" cy="12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5E7C35-137E-4E49-8695-55B57228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6236" y="4779976"/>
            <a:ext cx="2286841" cy="207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9F021E-0759-4346-A239-7A32DBCE8117}"/>
              </a:ext>
            </a:extLst>
          </p:cNvPr>
          <p:cNvSpPr txBox="1"/>
          <p:nvPr/>
        </p:nvSpPr>
        <p:spPr>
          <a:xfrm>
            <a:off x="237508" y="2457964"/>
            <a:ext cx="5084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Collision characterized by momentum transfer Q</a:t>
            </a:r>
            <a:r>
              <a:rPr lang="en-US" sz="2400" baseline="30000" dirty="0"/>
              <a:t>2</a:t>
            </a:r>
            <a:r>
              <a:rPr lang="en-US" sz="2400" dirty="0"/>
              <a:t> from the electron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A07FD89C-4131-6244-9934-5DE5364BB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24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D4EEE6-9458-5047-B1EA-486F539B8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56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9ACF9F-D26C-E34F-9F07-7B315F09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395" y="2796303"/>
            <a:ext cx="3060095" cy="3779521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B27E8B01-8541-6A40-B01A-60668B4FF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Parton Distribution Functions</a:t>
            </a:r>
            <a:endParaRPr lang="en-GB" altLang="en-US" sz="3200" b="1" dirty="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61550D3-6282-4E42-AE30-1DD92C332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722035"/>
            <a:ext cx="7236679" cy="826774"/>
          </a:xfrm>
          <a:prstGeom prst="rect">
            <a:avLst/>
          </a:prstGeom>
          <a:noFill/>
          <a:ln w="47625">
            <a:noFill/>
            <a:miter lim="800000"/>
            <a:headEnd/>
            <a:tailEnd/>
          </a:ln>
          <a:effectLst/>
        </p:spPr>
        <p:txBody>
          <a:bodyPr wrap="square" lIns="87258" tIns="43629" rIns="87258" bIns="43629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The most common </a:t>
            </a:r>
            <a:r>
              <a:rPr lang="en-US" sz="2400" dirty="0" err="1">
                <a:solidFill>
                  <a:srgbClr val="000000"/>
                </a:solidFill>
              </a:rPr>
              <a:t>parton</a:t>
            </a:r>
            <a:r>
              <a:rPr lang="en-US" sz="2400" dirty="0">
                <a:solidFill>
                  <a:srgbClr val="000000"/>
                </a:solidFill>
              </a:rPr>
              <a:t> inside the proton is the gluon (carrier of the strong force)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8E068-F668-A14C-92F2-47FC118DD7A8}"/>
              </a:ext>
            </a:extLst>
          </p:cNvPr>
          <p:cNvSpPr txBox="1"/>
          <p:nvPr/>
        </p:nvSpPr>
        <p:spPr>
          <a:xfrm>
            <a:off x="346074" y="685275"/>
            <a:ext cx="7655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valence quarks as well as the virtual quarks and gluons are collectively called </a:t>
            </a:r>
            <a:r>
              <a:rPr lang="en-US" sz="2400" b="1" dirty="0" err="1"/>
              <a:t>partons</a:t>
            </a:r>
            <a:endParaRPr lang="en-US" sz="2400" b="1" dirty="0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AD3F4FBC-C331-5E47-99F4-047DAFBC8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048" y="3794574"/>
            <a:ext cx="5761347" cy="2304101"/>
          </a:xfrm>
          <a:prstGeom prst="rect">
            <a:avLst/>
          </a:prstGeom>
          <a:noFill/>
          <a:ln w="47625">
            <a:noFill/>
            <a:miter lim="800000"/>
            <a:headEnd/>
            <a:tailEnd/>
          </a:ln>
          <a:effectLst/>
        </p:spPr>
        <p:txBody>
          <a:bodyPr wrap="square" lIns="87258" tIns="43629" rIns="87258" bIns="43629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dirty="0" err="1">
                <a:solidFill>
                  <a:srgbClr val="000000"/>
                </a:solidFill>
              </a:rPr>
              <a:t>partons</a:t>
            </a:r>
            <a:r>
              <a:rPr lang="en-US" sz="2400" dirty="0">
                <a:solidFill>
                  <a:srgbClr val="000000"/>
                </a:solidFill>
              </a:rPr>
              <a:t> carry fractions x of the proton momentum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The probability to find a </a:t>
            </a:r>
            <a:r>
              <a:rPr lang="en-US" sz="2400" dirty="0" err="1">
                <a:solidFill>
                  <a:srgbClr val="000000"/>
                </a:solidFill>
              </a:rPr>
              <a:t>parton</a:t>
            </a:r>
            <a:r>
              <a:rPr lang="en-US" sz="2400" dirty="0">
                <a:solidFill>
                  <a:srgbClr val="000000"/>
                </a:solidFill>
              </a:rPr>
              <a:t> with momentum fraction x is given by the </a:t>
            </a:r>
            <a:r>
              <a:rPr lang="en-US" sz="2400" b="1" dirty="0" err="1">
                <a:solidFill>
                  <a:srgbClr val="000000"/>
                </a:solidFill>
              </a:rPr>
              <a:t>parton</a:t>
            </a:r>
            <a:r>
              <a:rPr lang="en-US" sz="2400" b="1" dirty="0">
                <a:solidFill>
                  <a:srgbClr val="000000"/>
                </a:solidFill>
              </a:rPr>
              <a:t> distribution functions </a:t>
            </a:r>
            <a:r>
              <a:rPr lang="en-US" sz="2400" dirty="0">
                <a:solidFill>
                  <a:srgbClr val="000000"/>
                </a:solidFill>
              </a:rPr>
              <a:t>(PDFs)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2CBB-3D76-DD4A-8007-13C6A4826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967" y="2253827"/>
            <a:ext cx="3756849" cy="6287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The gluon PDF is divided by 10 to make it fit within the y-axis range</a:t>
            </a:r>
          </a:p>
          <a:p>
            <a:pPr marL="0" indent="0">
              <a:buNone/>
            </a:pPr>
            <a:endParaRPr lang="en-US" sz="2000" dirty="0">
              <a:sym typeface="Wingdings" pitchFamily="2" charset="2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CD97B1-7A36-DB49-9407-466023C8A9EA}"/>
              </a:ext>
            </a:extLst>
          </p:cNvPr>
          <p:cNvSpPr/>
          <p:nvPr/>
        </p:nvSpPr>
        <p:spPr>
          <a:xfrm>
            <a:off x="7100180" y="3496658"/>
            <a:ext cx="579415" cy="3215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62D0D5-1605-8244-A567-9AF0CFA53993}"/>
              </a:ext>
            </a:extLst>
          </p:cNvPr>
          <p:cNvCxnSpPr>
            <a:cxnSpLocks/>
          </p:cNvCxnSpPr>
          <p:nvPr/>
        </p:nvCxnSpPr>
        <p:spPr>
          <a:xfrm>
            <a:off x="7406392" y="2796303"/>
            <a:ext cx="0" cy="700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6">
            <a:extLst>
              <a:ext uri="{FF2B5EF4-FFF2-40B4-BE49-F238E27FC236}">
                <a16:creationId xmlns:a16="http://schemas.microsoft.com/office/drawing/2014/main" id="{60A7C0DE-B078-734E-BA91-4D2B8E8F1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25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9B781C-1362-8A40-A721-6036FA088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1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Box 4">
            <a:extLst>
              <a:ext uri="{FF2B5EF4-FFF2-40B4-BE49-F238E27FC236}">
                <a16:creationId xmlns:a16="http://schemas.microsoft.com/office/drawing/2014/main" id="{AE98594F-0D82-C24D-8561-9735F10C8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5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Measurement of a Cross Section</a:t>
            </a:r>
            <a:endParaRPr lang="en-GB" altLang="en-US" sz="3200" b="1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9410383-64EF-1F42-A24D-29E7104CC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3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FE2BD-C222-244E-B3A6-1A98B9F84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6C767F32-366B-3543-9A6D-72B232C3D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45" y="826403"/>
            <a:ext cx="8442325" cy="68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The expected number of </a:t>
            </a:r>
            <a:r>
              <a:rPr lang="en-US" altLang="en-US" b="1" dirty="0">
                <a:latin typeface="+mn-lt"/>
              </a:rPr>
              <a:t>produced</a:t>
            </a:r>
            <a:r>
              <a:rPr lang="en-US" altLang="en-US" dirty="0">
                <a:latin typeface="+mn-lt"/>
              </a:rPr>
              <a:t> Z boson events is given by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(</a:t>
            </a:r>
            <a:r>
              <a:rPr lang="en-US" altLang="en-US" i="1" dirty="0">
                <a:latin typeface="+mn-lt"/>
              </a:rPr>
              <a:t>cf. </a:t>
            </a:r>
            <a:r>
              <a:rPr lang="en-US" altLang="en-US" dirty="0">
                <a:latin typeface="+mn-lt"/>
              </a:rPr>
              <a:t>slide 6 of part 1)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8BF41623-0374-8D4E-836C-A56B687EF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3063" y="1664905"/>
            <a:ext cx="3933238" cy="915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dirty="0">
                <a:solidFill>
                  <a:srgbClr val="008BFF"/>
                </a:solidFill>
                <a:latin typeface="+mn-lt"/>
              </a:rPr>
              <a:t>Luminosity 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2000" dirty="0">
                <a:solidFill>
                  <a:srgbClr val="008BFF"/>
                </a:solidFill>
                <a:latin typeface="+mn-lt"/>
              </a:rPr>
              <a:t>(amount of proton-proton collisions recorded by CMS detector) </a:t>
            </a:r>
            <a:endParaRPr lang="en-GB" altLang="en-US" sz="2000" dirty="0">
              <a:solidFill>
                <a:srgbClr val="008BFF"/>
              </a:solidFill>
              <a:latin typeface="+mn-lt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519B2D-DAAC-8849-954D-30048A50B265}"/>
              </a:ext>
            </a:extLst>
          </p:cNvPr>
          <p:cNvSpPr/>
          <p:nvPr/>
        </p:nvSpPr>
        <p:spPr>
          <a:xfrm>
            <a:off x="3509507" y="1756540"/>
            <a:ext cx="415636" cy="602942"/>
          </a:xfrm>
          <a:prstGeom prst="roundRect">
            <a:avLst/>
          </a:prstGeom>
          <a:noFill/>
          <a:ln w="19050">
            <a:solidFill>
              <a:srgbClr val="00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A59D6B-89ED-BA4A-8A14-5C86DB904931}"/>
              </a:ext>
            </a:extLst>
          </p:cNvPr>
          <p:cNvSpPr/>
          <p:nvPr/>
        </p:nvSpPr>
        <p:spPr>
          <a:xfrm>
            <a:off x="2954532" y="1756540"/>
            <a:ext cx="415636" cy="60294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22646-3F4C-1B43-9210-FA2D2A16F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268" y="1893087"/>
            <a:ext cx="2409005" cy="409296"/>
          </a:xfrm>
          <a:prstGeom prst="rect">
            <a:avLst/>
          </a:prstGeom>
        </p:spPr>
      </p:pic>
      <p:sp>
        <p:nvSpPr>
          <p:cNvPr id="27" name="Text Box 4">
            <a:extLst>
              <a:ext uri="{FF2B5EF4-FFF2-40B4-BE49-F238E27FC236}">
                <a16:creationId xmlns:a16="http://schemas.microsoft.com/office/drawing/2014/main" id="{F11E490B-0C0E-B04C-A952-AED99CDB0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868" y="2430928"/>
            <a:ext cx="1327753" cy="69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Cross section</a:t>
            </a:r>
            <a:endParaRPr lang="en-GB" altLang="en-US" dirty="0">
              <a:solidFill>
                <a:srgbClr val="00B050"/>
              </a:solidFill>
              <a:latin typeface="Lucida Calligraphy" panose="03010101010101010101" pitchFamily="66" charset="77"/>
              <a:cs typeface="Kunstler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5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Box 4">
            <a:extLst>
              <a:ext uri="{FF2B5EF4-FFF2-40B4-BE49-F238E27FC236}">
                <a16:creationId xmlns:a16="http://schemas.microsoft.com/office/drawing/2014/main" id="{AE98594F-0D82-C24D-8561-9735F10C8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5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Measurement of a Cross Section</a:t>
            </a:r>
            <a:endParaRPr lang="en-GB" altLang="en-US" sz="3200" b="1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9410383-64EF-1F42-A24D-29E7104CC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4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FE2BD-C222-244E-B3A6-1A98B9F84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4">
                <a:extLst>
                  <a:ext uri="{FF2B5EF4-FFF2-40B4-BE49-F238E27FC236}">
                    <a16:creationId xmlns:a16="http://schemas.microsoft.com/office/drawing/2014/main" id="{D0C33A22-F3BB-7345-86B4-B82D0B306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7845" y="822656"/>
                <a:ext cx="8442325" cy="343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</a:rPr>
                  <a:t>The expected number of </a:t>
                </a:r>
                <a:r>
                  <a:rPr lang="en-US" altLang="en-US" b="1" dirty="0">
                    <a:latin typeface="+mn-lt"/>
                  </a:rPr>
                  <a:t>selected</a:t>
                </a:r>
                <a:r>
                  <a:rPr lang="en-US" altLang="en-US" dirty="0">
                    <a:latin typeface="+mn-lt"/>
                  </a:rPr>
                  <a:t> Z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𝜇𝜇</m:t>
                    </m:r>
                  </m:oMath>
                </a14:m>
                <a:r>
                  <a:rPr lang="en-US" altLang="en-US" dirty="0">
                    <a:latin typeface="+mn-lt"/>
                  </a:rPr>
                  <a:t> events is given by</a:t>
                </a:r>
              </a:p>
            </p:txBody>
          </p:sp>
        </mc:Choice>
        <mc:Fallback xmlns="">
          <p:sp>
            <p:nvSpPr>
              <p:cNvPr id="16" name="Text Box 4">
                <a:extLst>
                  <a:ext uri="{FF2B5EF4-FFF2-40B4-BE49-F238E27FC236}">
                    <a16:creationId xmlns:a16="http://schemas.microsoft.com/office/drawing/2014/main" id="{D0C33A22-F3BB-7345-86B4-B82D0B306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845" y="822656"/>
                <a:ext cx="8442325" cy="343492"/>
              </a:xfrm>
              <a:prstGeom prst="rect">
                <a:avLst/>
              </a:prstGeom>
              <a:blipFill>
                <a:blip r:embed="rId4"/>
                <a:stretch>
                  <a:fillRect l="-2105" t="-32143" b="-50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08CE11-7530-8745-B4DB-7693B6AC7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385" y="2465832"/>
            <a:ext cx="5929994" cy="44799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9B275B7-DAFE-CA41-991E-88845A274949}"/>
              </a:ext>
            </a:extLst>
          </p:cNvPr>
          <p:cNvSpPr/>
          <p:nvPr/>
        </p:nvSpPr>
        <p:spPr>
          <a:xfrm>
            <a:off x="3855402" y="2372455"/>
            <a:ext cx="2187589" cy="60294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3C3AB2D-36D2-EB4C-9853-B7B1E17BF788}"/>
              </a:ext>
            </a:extLst>
          </p:cNvPr>
          <p:cNvSpPr/>
          <p:nvPr/>
        </p:nvSpPr>
        <p:spPr>
          <a:xfrm>
            <a:off x="6279948" y="2372455"/>
            <a:ext cx="470709" cy="60294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970A7A0-B406-0645-B591-0598CFCA5C91}"/>
              </a:ext>
            </a:extLst>
          </p:cNvPr>
          <p:cNvSpPr/>
          <p:nvPr/>
        </p:nvSpPr>
        <p:spPr>
          <a:xfrm>
            <a:off x="6921050" y="2372455"/>
            <a:ext cx="309870" cy="602942"/>
          </a:xfrm>
          <a:prstGeom prst="roundRect">
            <a:avLst/>
          </a:prstGeom>
          <a:noFill/>
          <a:ln w="19050">
            <a:solidFill>
              <a:srgbClr val="FF8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18F0F2A0-3F2C-5143-A81B-E9DAA9A2C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66" y="4845054"/>
            <a:ext cx="5992936" cy="68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b="1" dirty="0">
                <a:solidFill>
                  <a:srgbClr val="FF0000"/>
                </a:solidFill>
                <a:latin typeface="+mn-lt"/>
              </a:rPr>
              <a:t>Branching fraction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, the probability for Z bosons to decay to a pair of muons (= 3.37%)</a:t>
            </a:r>
            <a:endParaRPr lang="en-GB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71B72CE0-D5F0-D344-821A-499D6DB8D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947" y="5672759"/>
            <a:ext cx="7612873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2000" dirty="0">
                <a:solidFill>
                  <a:srgbClr val="008BFF"/>
                </a:solidFill>
                <a:latin typeface="+mn-lt"/>
              </a:rPr>
              <a:t>http://</a:t>
            </a:r>
            <a:r>
              <a:rPr lang="en-US" altLang="en-US" sz="2000" dirty="0" err="1">
                <a:solidFill>
                  <a:srgbClr val="008BFF"/>
                </a:solidFill>
                <a:latin typeface="+mn-lt"/>
              </a:rPr>
              <a:t>pdg.lbl.gov</a:t>
            </a:r>
            <a:r>
              <a:rPr lang="en-US" altLang="en-US" sz="2000" dirty="0">
                <a:solidFill>
                  <a:srgbClr val="008BFF"/>
                </a:solidFill>
                <a:latin typeface="+mn-lt"/>
              </a:rPr>
              <a:t>/2018/listings/rpp2018-list-z-boson.pdf</a:t>
            </a:r>
            <a:endParaRPr lang="en-GB" altLang="en-US" sz="2000" dirty="0">
              <a:solidFill>
                <a:srgbClr val="008BFF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E917FDA8-C8DF-6C44-B86D-6EFF14D426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24226" y="1365581"/>
                <a:ext cx="5630594" cy="6869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45000"/>
                </a:pPr>
                <a:r>
                  <a:rPr lang="en-US" altLang="en-US" b="1" dirty="0">
                    <a:solidFill>
                      <a:srgbClr val="00B050"/>
                    </a:solidFill>
                    <a:latin typeface="+mn-lt"/>
                  </a:rPr>
                  <a:t>Acceptance</a:t>
                </a:r>
                <a:r>
                  <a:rPr lang="en-US" altLang="en-US" dirty="0">
                    <a:solidFill>
                      <a:srgbClr val="00B050"/>
                    </a:solidFill>
                    <a:latin typeface="+mn-lt"/>
                  </a:rPr>
                  <a:t>, the percentage of Z</a:t>
                </a:r>
                <a:r>
                  <a:rPr lang="en-US" altLang="en-US" dirty="0">
                    <a:solidFill>
                      <a:srgbClr val="00B050"/>
                    </a:solidFill>
                    <a:latin typeface="+mn-lt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l-GR" alt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𝜇𝜇</m:t>
                    </m:r>
                  </m:oMath>
                </a14:m>
                <a:r>
                  <a:rPr lang="en-US" altLang="en-US" dirty="0">
                    <a:solidFill>
                      <a:srgbClr val="00B050"/>
                    </a:solidFill>
                    <a:latin typeface="+mn-lt"/>
                    <a:sym typeface="Wingdings" pitchFamily="2" charset="2"/>
                  </a:rPr>
                  <a:t> events that pass the selection on muon </a:t>
                </a:r>
                <a:r>
                  <a:rPr lang="en-US" altLang="en-US" dirty="0" err="1">
                    <a:solidFill>
                      <a:srgbClr val="00B050"/>
                    </a:solidFill>
                    <a:latin typeface="+mn-lt"/>
                    <a:sym typeface="Wingdings" pitchFamily="2" charset="2"/>
                  </a:rPr>
                  <a:t>p</a:t>
                </a:r>
                <a:r>
                  <a:rPr lang="en-US" altLang="en-US" baseline="-25000" dirty="0" err="1">
                    <a:solidFill>
                      <a:srgbClr val="00B050"/>
                    </a:solidFill>
                    <a:latin typeface="+mn-lt"/>
                    <a:sym typeface="Wingdings" pitchFamily="2" charset="2"/>
                  </a:rPr>
                  <a:t>T</a:t>
                </a:r>
                <a:r>
                  <a:rPr lang="en-US" altLang="en-US" dirty="0">
                    <a:solidFill>
                      <a:srgbClr val="00B050"/>
                    </a:solidFill>
                    <a:latin typeface="+mn-lt"/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</m:oMath>
                </a14:m>
                <a:endParaRPr lang="en-GB" altLang="en-US" sz="20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E917FDA8-C8DF-6C44-B86D-6EFF14D42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4226" y="1365581"/>
                <a:ext cx="5630594" cy="686983"/>
              </a:xfrm>
              <a:prstGeom prst="rect">
                <a:avLst/>
              </a:prstGeom>
              <a:blipFill>
                <a:blip r:embed="rId6"/>
                <a:stretch>
                  <a:fillRect l="-3378" t="-20370" r="-2703" b="-2407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55F1A1-9BB2-2440-BBB6-38945260FCFD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515303" y="1988968"/>
            <a:ext cx="0" cy="38348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4">
                <a:extLst>
                  <a:ext uri="{FF2B5EF4-FFF2-40B4-BE49-F238E27FC236}">
                    <a16:creationId xmlns:a16="http://schemas.microsoft.com/office/drawing/2014/main" id="{0C31E91B-FDBC-C74D-8976-AA114C182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3402" y="3597440"/>
                <a:ext cx="5729293" cy="1030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45000"/>
                </a:pPr>
                <a:r>
                  <a:rPr lang="en-US" altLang="en-US" b="1" dirty="0">
                    <a:solidFill>
                      <a:srgbClr val="FF8500"/>
                    </a:solidFill>
                    <a:latin typeface="+mn-lt"/>
                  </a:rPr>
                  <a:t>Selection efficiency</a:t>
                </a:r>
                <a:r>
                  <a:rPr lang="en-US" altLang="en-US" dirty="0">
                    <a:solidFill>
                      <a:srgbClr val="FF8500"/>
                    </a:solidFill>
                    <a:latin typeface="+mn-lt"/>
                  </a:rPr>
                  <a:t>, the percentage of Z</a:t>
                </a:r>
                <a:r>
                  <a:rPr lang="en-US" altLang="en-US" dirty="0">
                    <a:solidFill>
                      <a:srgbClr val="FF8500"/>
                    </a:solidFill>
                    <a:latin typeface="+mn-lt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l-GR" altLang="en-US" b="0" i="1" smtClean="0">
                        <a:solidFill>
                          <a:srgbClr val="FF85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𝜇𝜇</m:t>
                    </m:r>
                  </m:oMath>
                </a14:m>
                <a:r>
                  <a:rPr lang="en-US" altLang="en-US" dirty="0">
                    <a:solidFill>
                      <a:srgbClr val="FF8500"/>
                    </a:solidFill>
                    <a:latin typeface="+mn-lt"/>
                    <a:sym typeface="Wingdings" pitchFamily="2" charset="2"/>
                  </a:rPr>
                  <a:t> events within the </a:t>
                </a:r>
                <a:r>
                  <a:rPr lang="en-US" altLang="en-US" dirty="0" err="1">
                    <a:solidFill>
                      <a:srgbClr val="FF8500"/>
                    </a:solidFill>
                    <a:latin typeface="+mn-lt"/>
                    <a:sym typeface="Wingdings" pitchFamily="2" charset="2"/>
                  </a:rPr>
                  <a:t>p</a:t>
                </a:r>
                <a:r>
                  <a:rPr lang="en-US" altLang="en-US" baseline="-25000" dirty="0" err="1">
                    <a:solidFill>
                      <a:srgbClr val="FF8500"/>
                    </a:solidFill>
                    <a:latin typeface="+mn-lt"/>
                    <a:sym typeface="Wingdings" pitchFamily="2" charset="2"/>
                  </a:rPr>
                  <a:t>T</a:t>
                </a:r>
                <a:r>
                  <a:rPr lang="en-US" altLang="en-US" dirty="0">
                    <a:solidFill>
                      <a:srgbClr val="FF8500"/>
                    </a:solidFill>
                    <a:latin typeface="+mn-lt"/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FF85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𝜂</m:t>
                    </m:r>
                  </m:oMath>
                </a14:m>
                <a:r>
                  <a:rPr lang="en-GB" altLang="en-US" dirty="0">
                    <a:solidFill>
                      <a:srgbClr val="FF8500"/>
                    </a:solidFill>
                    <a:latin typeface="+mn-lt"/>
                  </a:rPr>
                  <a:t> acceptance that also pass all selection criteria</a:t>
                </a:r>
              </a:p>
            </p:txBody>
          </p:sp>
        </mc:Choice>
        <mc:Fallback xmlns="">
          <p:sp>
            <p:nvSpPr>
              <p:cNvPr id="25" name="Text Box 4">
                <a:extLst>
                  <a:ext uri="{FF2B5EF4-FFF2-40B4-BE49-F238E27FC236}">
                    <a16:creationId xmlns:a16="http://schemas.microsoft.com/office/drawing/2014/main" id="{0C31E91B-FDBC-C74D-8976-AA114C182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3402" y="3597440"/>
                <a:ext cx="5729293" cy="1030475"/>
              </a:xfrm>
              <a:prstGeom prst="rect">
                <a:avLst/>
              </a:prstGeom>
              <a:blipFill>
                <a:blip r:embed="rId7"/>
                <a:stretch>
                  <a:fillRect l="-3097" t="-10976" b="-170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87B43C-89C5-FD42-B9D8-268E336AF46B}"/>
              </a:ext>
            </a:extLst>
          </p:cNvPr>
          <p:cNvCxnSpPr>
            <a:cxnSpLocks/>
          </p:cNvCxnSpPr>
          <p:nvPr/>
        </p:nvCxnSpPr>
        <p:spPr>
          <a:xfrm flipV="1">
            <a:off x="7075985" y="2967006"/>
            <a:ext cx="0" cy="694042"/>
          </a:xfrm>
          <a:prstGeom prst="line">
            <a:avLst/>
          </a:prstGeom>
          <a:ln w="19050">
            <a:solidFill>
              <a:srgbClr val="FF8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CFEDBF-4579-6448-842A-D1C4C5DE53A3}"/>
              </a:ext>
            </a:extLst>
          </p:cNvPr>
          <p:cNvCxnSpPr>
            <a:cxnSpLocks/>
            <a:stCxn id="54" idx="0"/>
          </p:cNvCxnSpPr>
          <p:nvPr/>
        </p:nvCxnSpPr>
        <p:spPr>
          <a:xfrm flipH="1">
            <a:off x="1796996" y="4008464"/>
            <a:ext cx="5020" cy="8736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341A5115-B8CB-4E4C-B679-76B907056DFC}"/>
              </a:ext>
            </a:extLst>
          </p:cNvPr>
          <p:cNvSpPr/>
          <p:nvPr/>
        </p:nvSpPr>
        <p:spPr>
          <a:xfrm rot="16041953">
            <a:off x="1801246" y="3246001"/>
            <a:ext cx="1457923" cy="1457923"/>
          </a:xfrm>
          <a:prstGeom prst="arc">
            <a:avLst>
              <a:gd name="adj1" fmla="val 16200000"/>
              <a:gd name="adj2" fmla="val 60037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0C7775EB-1B02-0948-8CCD-9BB8A45B1C9B}"/>
              </a:ext>
            </a:extLst>
          </p:cNvPr>
          <p:cNvSpPr/>
          <p:nvPr/>
        </p:nvSpPr>
        <p:spPr>
          <a:xfrm rot="5082080">
            <a:off x="4430899" y="2745239"/>
            <a:ext cx="550567" cy="482139"/>
          </a:xfrm>
          <a:prstGeom prst="arc">
            <a:avLst>
              <a:gd name="adj1" fmla="val 16200000"/>
              <a:gd name="adj2" fmla="val 60037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91AA47C-6134-4D4B-AC25-06E7FCBE4472}"/>
              </a:ext>
            </a:extLst>
          </p:cNvPr>
          <p:cNvCxnSpPr>
            <a:cxnSpLocks/>
            <a:stCxn id="54" idx="2"/>
            <a:endCxn id="65" idx="2"/>
          </p:cNvCxnSpPr>
          <p:nvPr/>
        </p:nvCxnSpPr>
        <p:spPr>
          <a:xfrm>
            <a:off x="2623742" y="3252026"/>
            <a:ext cx="2059951" cy="73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601B71D0-5C9A-1C4B-86AD-9A7FD3D89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5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Measurement of a Cross Section</a:t>
            </a:r>
            <a:endParaRPr lang="en-GB" altLang="en-US" sz="3200" b="1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3C6CC7E-7782-B642-848E-CCD35DF29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5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C1278-58B5-E549-9A44-86088392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826C03C0-A7AC-EB43-8739-84493253F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45" y="822656"/>
            <a:ext cx="8442325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</a:rPr>
              <a:t>The </a:t>
            </a:r>
            <a:r>
              <a:rPr lang="en-US" altLang="en-US" b="1" dirty="0">
                <a:latin typeface="+mn-lt"/>
              </a:rPr>
              <a:t>cross section</a:t>
            </a:r>
            <a:r>
              <a:rPr lang="en-US" altLang="en-US" dirty="0">
                <a:latin typeface="+mn-lt"/>
              </a:rPr>
              <a:t> is thus given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7699D-6F68-E643-9FB2-624A274F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34" y="1386473"/>
            <a:ext cx="4678468" cy="973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DD4D1F26-7018-484B-8684-ECAC8967D8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521" y="2783452"/>
                <a:ext cx="8442325" cy="31200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An estimate for </a:t>
                </a:r>
                <a:r>
                  <a:rPr lang="en-US" alt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</a:t>
                </a:r>
                <a:r>
                  <a:rPr lang="en-US" altLang="en-US" sz="1200" dirty="0">
                    <a:latin typeface="+mn-lt"/>
                  </a:rPr>
                  <a:t> </a:t>
                </a:r>
                <a:r>
                  <a:rPr lang="en-US" altLang="en-US" dirty="0">
                    <a:latin typeface="+mn-lt"/>
                  </a:rPr>
                  <a:t>, the number of selected Z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𝜇𝜇</m:t>
                    </m:r>
                  </m:oMath>
                </a14:m>
                <a:r>
                  <a:rPr lang="en-US" altLang="en-US" dirty="0">
                    <a:latin typeface="+mn-lt"/>
                    <a:sym typeface="Wingdings" pitchFamily="2" charset="2"/>
                  </a:rPr>
                  <a:t> events is obtained by the ML fit.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200" dirty="0">
                  <a:latin typeface="+mn-lt"/>
                  <a:sym typeface="Wingdings" pitchFamily="2" charset="2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  <a:sym typeface="Wingdings" pitchFamily="2" charset="2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The acceptance      and selection efficiency    are determined using the Monte Carlo simulation.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  <a:sym typeface="Wingdings" pitchFamily="2" charset="2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The luminosity 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L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 is either taken from machine experts at the Large Hadron Collider or measured by CMS (the latter requires additional work, but provides a more precise value).</a:t>
                </a:r>
                <a:endParaRPr lang="en-US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DD4D1F26-7018-484B-8684-ECAC8967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521" y="2783452"/>
                <a:ext cx="8442325" cy="3120021"/>
              </a:xfrm>
              <a:prstGeom prst="rect">
                <a:avLst/>
              </a:prstGeom>
              <a:blipFill>
                <a:blip r:embed="rId4"/>
                <a:stretch>
                  <a:fillRect l="-2256" t="-3644" r="-1053" b="-48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99AE5B8-6E7A-AF46-BEDB-4EF0FDF15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935" y="3881934"/>
            <a:ext cx="244975" cy="253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11CE3B-1962-3749-9DB4-305B08EFC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076" y="3945187"/>
            <a:ext cx="155172" cy="17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5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807700-09CF-9F42-A5AC-E683B38E0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6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3B1B04-736F-3E43-B7B4-A58D0E1A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4">
                <a:extLst>
                  <a:ext uri="{FF2B5EF4-FFF2-40B4-BE49-F238E27FC236}">
                    <a16:creationId xmlns:a16="http://schemas.microsoft.com/office/drawing/2014/main" id="{D58D2CC4-0F4D-3D4E-A086-BD2B33F824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559" y="859238"/>
                <a:ext cx="8622996" cy="34349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We do not know the branching fraction                        , acceptance     </a:t>
                </a:r>
                <a:r>
                  <a:rPr lang="en-US" altLang="en-US" sz="1200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, 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selection efficiency   </a:t>
                </a:r>
                <a:r>
                  <a:rPr lang="en-US" altLang="en-US" sz="1200" dirty="0">
                    <a:latin typeface="+mn-lt"/>
                    <a:sym typeface="Wingdings" pitchFamily="2" charset="2"/>
                  </a:rPr>
                  <a:t> 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, and luminosity 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L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 with absolute certainty. 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  <a:sym typeface="Wingdings" pitchFamily="2" charset="2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It is important that we take our limited knowledge of these quantities into account when comparing the measured cross section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</m:oMath>
                </a14:m>
                <a:r>
                  <a:rPr lang="en-US" altLang="en-US" dirty="0">
                    <a:latin typeface="+mn-lt"/>
                    <a:sym typeface="Wingdings" pitchFamily="2" charset="2"/>
                  </a:rPr>
                  <a:t> with theory predictions. We refer to the uncertainties on                       </a:t>
                </a:r>
                <a:r>
                  <a:rPr lang="en-US" altLang="en-US" sz="1200" dirty="0">
                    <a:latin typeface="+mn-lt"/>
                    <a:sym typeface="Wingdings" pitchFamily="2" charset="2"/>
                  </a:rPr>
                  <a:t> 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,     ,    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  </a:t>
                </a:r>
                <a:r>
                  <a:rPr lang="en-US" altLang="en-US" sz="1200" dirty="0">
                    <a:latin typeface="+mn-lt"/>
                    <a:sym typeface="Wingdings" pitchFamily="2" charset="2"/>
                  </a:rPr>
                  <a:t> 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, and 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L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 as uncertainties arising from experimental sources.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dirty="0">
                  <a:latin typeface="+mn-lt"/>
                  <a:sym typeface="Wingdings" pitchFamily="2" charset="2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Similarly, the theory predictions are usually not known with absolute certainty either.</a:t>
                </a:r>
              </a:p>
            </p:txBody>
          </p:sp>
        </mc:Choice>
        <mc:Fallback xmlns="">
          <p:sp>
            <p:nvSpPr>
              <p:cNvPr id="19" name="Text Box 4">
                <a:extLst>
                  <a:ext uri="{FF2B5EF4-FFF2-40B4-BE49-F238E27FC236}">
                    <a16:creationId xmlns:a16="http://schemas.microsoft.com/office/drawing/2014/main" id="{D58D2CC4-0F4D-3D4E-A086-BD2B33F82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559" y="859238"/>
                <a:ext cx="8622996" cy="3434915"/>
              </a:xfrm>
              <a:prstGeom prst="rect">
                <a:avLst/>
              </a:prstGeom>
              <a:blipFill>
                <a:blip r:embed="rId4"/>
                <a:stretch>
                  <a:fillRect l="-2059" t="-3321" r="-3676" b="-442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Box 4">
            <a:extLst>
              <a:ext uri="{FF2B5EF4-FFF2-40B4-BE49-F238E27FC236}">
                <a16:creationId xmlns:a16="http://schemas.microsoft.com/office/drawing/2014/main" id="{ABA2EB53-3EC6-E142-AE56-EBD8CB4A3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Systematic Uncertainties</a:t>
            </a:r>
            <a:endParaRPr lang="en-GB" altLang="en-US" sz="3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7B0CFF-A3D0-A94C-8439-C318EB988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232" y="883091"/>
            <a:ext cx="1532669" cy="324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B5D647-DF32-6F4A-ACB8-3C002BA52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048" y="2593946"/>
            <a:ext cx="1532669" cy="3240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5323BF-AFBC-4D47-9F82-DB0E46580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998" y="883091"/>
            <a:ext cx="260330" cy="2696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9A05C3-221E-A843-A33B-5A42B14F2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851" y="2596351"/>
            <a:ext cx="260330" cy="269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C27EA2-5AA0-634D-BFDE-D944934DF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59" y="2988697"/>
            <a:ext cx="173162" cy="1948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E5FE1C-31B8-0049-9B3D-15EE7327D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081" y="1288443"/>
            <a:ext cx="173162" cy="1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D02707EF-078C-3942-93C2-7D6D9166A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Systematic Uncertainties</a:t>
            </a:r>
            <a:endParaRPr lang="en-GB" altLang="en-US" sz="3200" b="1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2926B629-503D-134E-8731-1F32A2C02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7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B86D47-51BD-254F-8519-E133960B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4F099A69-1ED3-C04E-A0BD-5B8A3F24DC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559" y="747924"/>
                <a:ext cx="8622996" cy="57820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We collectively refer to the uncertainties arising from experimental sources and to the theory-related uncertainties as </a:t>
                </a:r>
                <a:r>
                  <a:rPr lang="en-US" altLang="en-US" b="1" dirty="0">
                    <a:latin typeface="+mn-lt"/>
                    <a:sym typeface="Wingdings" pitchFamily="2" charset="2"/>
                  </a:rPr>
                  <a:t>systematic uncertainties</a:t>
                </a:r>
                <a:r>
                  <a:rPr lang="en-US" altLang="en-US" dirty="0">
                    <a:latin typeface="+mn-lt"/>
                    <a:sym typeface="Wingdings" pitchFamily="2" charset="2"/>
                  </a:rPr>
                  <a:t>. 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1800" dirty="0">
                  <a:latin typeface="+mn-lt"/>
                  <a:sym typeface="Wingdings" pitchFamily="2" charset="2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Unlike statistical uncertainties, which typically decrease proportional to                   and hence proportional to              when we collect more data, systematic uncertainties typically do not simply decrease by collecting more data.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1800" dirty="0">
                  <a:latin typeface="+mn-lt"/>
                  <a:sym typeface="Wingdings" pitchFamily="2" charset="2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We distinguish systematic uncertainties by whether they affect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200" dirty="0">
                  <a:latin typeface="+mn-lt"/>
                  <a:sym typeface="Wingdings" pitchFamily="2" charset="2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The event yield of the signal and of the backgrounds</a:t>
                </a: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endParaRPr lang="en-US" altLang="en-US" sz="600" dirty="0">
                  <a:latin typeface="+mn-lt"/>
                  <a:sym typeface="Wingdings" pitchFamily="2" charset="2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The shape of the distribution in m</a:t>
                </a:r>
                <a14:m>
                  <m:oMath xmlns:m="http://schemas.openxmlformats.org/officeDocument/2006/math">
                    <m:r>
                      <a:rPr lang="en-US" altLang="en-US" b="0" i="1" baseline="-25000" smtClean="0">
                        <a:latin typeface="Cambria Math" panose="02040503050406030204" pitchFamily="18" charset="0"/>
                        <a:sym typeface="Wingdings" pitchFamily="2" charset="2"/>
                      </a:rPr>
                      <m:t>𝜇𝜇</m:t>
                    </m:r>
                  </m:oMath>
                </a14:m>
                <a:endParaRPr lang="en-US" altLang="en-US" baseline="-25000" dirty="0">
                  <a:latin typeface="+mn-lt"/>
                  <a:sym typeface="Wingdings" pitchFamily="2" charset="2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endParaRPr lang="en-US" altLang="en-US" sz="600" dirty="0">
                  <a:latin typeface="+mn-lt"/>
                  <a:sym typeface="Wingdings" pitchFamily="2" charset="2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Both the event yield and the shape</a:t>
                </a: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endParaRPr lang="en-US" altLang="en-US" sz="1800" dirty="0">
                  <a:latin typeface="+mn-lt"/>
                  <a:sym typeface="Wingdings" pitchFamily="2" charset="2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sym typeface="Wingdings" pitchFamily="2" charset="2"/>
                  </a:rPr>
                  <a:t>All systematic uncertainties need to be taken into account before we can draw conclusions whether our measurement agrees with theory predictions or not.</a:t>
                </a:r>
                <a:endParaRPr lang="en-US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4F099A69-1ED3-C04E-A0BD-5B8A3F24D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559" y="747924"/>
                <a:ext cx="8622996" cy="5782096"/>
              </a:xfrm>
              <a:prstGeom prst="rect">
                <a:avLst/>
              </a:prstGeom>
              <a:blipFill>
                <a:blip r:embed="rId3"/>
                <a:stretch>
                  <a:fillRect l="-2059" t="-1974" r="-1176" b="-21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5DB785-E4D9-434F-873B-A0E916F2E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723" y="2364577"/>
            <a:ext cx="701184" cy="342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EDDC9-4B57-3A46-8D06-44B84CB83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78" y="2359927"/>
            <a:ext cx="1081286" cy="3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1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Box 4">
            <a:extLst>
              <a:ext uri="{FF2B5EF4-FFF2-40B4-BE49-F238E27FC236}">
                <a16:creationId xmlns:a16="http://schemas.microsoft.com/office/drawing/2014/main" id="{AE98594F-0D82-C24D-8561-9735F10C8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Experimental Uncertainties</a:t>
            </a:r>
            <a:endParaRPr lang="en-GB" altLang="en-US" sz="3200" b="1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A1C75FE7-07AA-CA45-9B18-592860904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8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50C29-DE78-6A4D-A22F-B0416B0C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AADC5087-770C-8E4C-82EC-5A14E6285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08" y="859238"/>
            <a:ext cx="8622996" cy="191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dirty="0">
                <a:latin typeface="+mn-lt"/>
                <a:cs typeface="Times New Roman" panose="02020603050405020304" pitchFamily="18" charset="0"/>
              </a:rPr>
              <a:t>Uncertainties that affect event yields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sz="200" dirty="0">
              <a:latin typeface="+mn-lt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  <a:cs typeface="Times New Roman" panose="02020603050405020304" pitchFamily="18" charset="0"/>
              </a:rPr>
              <a:t>Trigger efficiency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endParaRPr lang="en-US" altLang="en-US" sz="600" dirty="0">
              <a:latin typeface="+mn-lt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  <a:cs typeface="Times New Roman" panose="02020603050405020304" pitchFamily="18" charset="0"/>
              </a:rPr>
              <a:t>Efficiency of muon reconstruction, identification, and isolation selection</a:t>
            </a: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endParaRPr lang="en-US" altLang="en-US" sz="600" dirty="0">
              <a:latin typeface="+mn-lt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3000"/>
              </a:lnSpc>
              <a:buClr>
                <a:srgbClr val="000000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  <a:cs typeface="Times New Roman" panose="02020603050405020304" pitchFamily="18" charset="0"/>
              </a:rPr>
              <a:t>Luminosity</a:t>
            </a:r>
            <a:endParaRPr lang="en-US" alt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4">
                <a:extLst>
                  <a:ext uri="{FF2B5EF4-FFF2-40B4-BE49-F238E27FC236}">
                    <a16:creationId xmlns:a16="http://schemas.microsoft.com/office/drawing/2014/main" id="{31DAEEA8-ABA1-904B-82D0-472A20655F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7787" y="3310436"/>
                <a:ext cx="8797924" cy="1202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Uncertainties that affect the shape of the distribution in m</a:t>
                </a:r>
                <a14:m>
                  <m:oMath xmlns:m="http://schemas.openxmlformats.org/officeDocument/2006/math">
                    <m:r>
                      <a:rPr lang="en-US" altLang="en-US" b="0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𝜇𝜇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en-US" dirty="0">
                  <a:latin typeface="+mn-lt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600" dirty="0">
                  <a:latin typeface="+mn-lt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Muon momentum scale            </a:t>
                </a:r>
                <a:r>
                  <a:rPr lang="en-US" altLang="en-US" dirty="0">
                    <a:latin typeface="+mn-lt"/>
                    <a:cs typeface="Times New Roman" panose="02020603050405020304" pitchFamily="18" charset="0"/>
                    <a:sym typeface="Wingdings" pitchFamily="2" charset="2"/>
                  </a:rPr>
                  <a:t> </a:t>
                </a: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causes shift of Z mass peak</a:t>
                </a: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endParaRPr lang="en-US" altLang="en-US" sz="600" dirty="0">
                  <a:latin typeface="+mn-lt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Muon momentum resolution  </a:t>
                </a:r>
                <a:r>
                  <a:rPr lang="en-US" altLang="en-US" sz="1800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>
                    <a:latin typeface="+mn-lt"/>
                    <a:cs typeface="Times New Roman" panose="02020603050405020304" pitchFamily="18" charset="0"/>
                    <a:sym typeface="Wingdings" pitchFamily="2" charset="2"/>
                  </a:rPr>
                  <a:t> causes broadening of Z mass peak</a:t>
                </a: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 </a:t>
                </a:r>
                <a:endParaRPr lang="en-US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 Box 4">
                <a:extLst>
                  <a:ext uri="{FF2B5EF4-FFF2-40B4-BE49-F238E27FC236}">
                    <a16:creationId xmlns:a16="http://schemas.microsoft.com/office/drawing/2014/main" id="{31DAEEA8-ABA1-904B-82D0-472A20655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787" y="3310436"/>
                <a:ext cx="8797924" cy="1202189"/>
              </a:xfrm>
              <a:prstGeom prst="rect">
                <a:avLst/>
              </a:prstGeom>
              <a:blipFill>
                <a:blip r:embed="rId4"/>
                <a:stretch>
                  <a:fillRect l="-2165" t="-8421" r="-866" b="-1473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C812AB-56B8-8041-8D28-BFFB4D6F104E}"/>
              </a:ext>
            </a:extLst>
          </p:cNvPr>
          <p:cNvSpPr/>
          <p:nvPr/>
        </p:nvSpPr>
        <p:spPr>
          <a:xfrm>
            <a:off x="507905" y="3725093"/>
            <a:ext cx="3785802" cy="825683"/>
          </a:xfrm>
          <a:prstGeom prst="roundRect">
            <a:avLst/>
          </a:prstGeom>
          <a:noFill/>
          <a:ln w="19050">
            <a:solidFill>
              <a:srgbClr val="00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14FEE64B-4E2E-0F44-8362-D52425D8A0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965" y="4850614"/>
                <a:ext cx="7629581" cy="13739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45000"/>
                </a:pPr>
                <a:r>
                  <a:rPr lang="en-US" altLang="en-US" dirty="0">
                    <a:solidFill>
                      <a:srgbClr val="008BFF"/>
                    </a:solidFill>
                    <a:latin typeface="+mn-lt"/>
                  </a:rPr>
                  <a:t>These arise from uncertainties in the exact strength of the magnetic field in the detector and from small uncertainties, in the order of 50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008BFF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dirty="0">
                    <a:solidFill>
                      <a:srgbClr val="008BFF"/>
                    </a:solidFill>
                    <a:latin typeface="+mn-lt"/>
                  </a:rPr>
                  <a:t>m (diameter of one human hair), on the exact location of detector elements</a:t>
                </a:r>
                <a:endParaRPr lang="en-GB" altLang="en-US" sz="2000" dirty="0">
                  <a:solidFill>
                    <a:srgbClr val="008B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14FEE64B-4E2E-0F44-8362-D52425D8A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65" y="4850614"/>
                <a:ext cx="7629581" cy="1373966"/>
              </a:xfrm>
              <a:prstGeom prst="rect">
                <a:avLst/>
              </a:prstGeom>
              <a:blipFill>
                <a:blip r:embed="rId5"/>
                <a:stretch>
                  <a:fillRect l="-2496" t="-8257" b="-119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476DCB-A028-944A-8184-D285AED8F54A}"/>
              </a:ext>
            </a:extLst>
          </p:cNvPr>
          <p:cNvCxnSpPr>
            <a:cxnSpLocks/>
          </p:cNvCxnSpPr>
          <p:nvPr/>
        </p:nvCxnSpPr>
        <p:spPr>
          <a:xfrm flipV="1">
            <a:off x="2237504" y="4550776"/>
            <a:ext cx="0" cy="383487"/>
          </a:xfrm>
          <a:prstGeom prst="line">
            <a:avLst/>
          </a:prstGeom>
          <a:ln w="19050">
            <a:solidFill>
              <a:srgbClr val="00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290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Box 4">
            <a:extLst>
              <a:ext uri="{FF2B5EF4-FFF2-40B4-BE49-F238E27FC236}">
                <a16:creationId xmlns:a16="http://schemas.microsoft.com/office/drawing/2014/main" id="{AE98594F-0D82-C24D-8561-9735F10C8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88913"/>
            <a:ext cx="8442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US" altLang="en-US" sz="3200" b="1" dirty="0"/>
              <a:t>Theory Uncertainties</a:t>
            </a:r>
            <a:endParaRPr lang="en-GB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286D75D8-A228-FB46-9BEB-933382457B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608" y="859238"/>
                <a:ext cx="4981302" cy="2862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Uncertainties that affect event yields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200" dirty="0">
                  <a:latin typeface="+mn-lt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Uncertainties in the cross section of the Z</a:t>
                </a:r>
                <a:r>
                  <a:rPr lang="en-US" altLang="en-US" dirty="0">
                    <a:latin typeface="+mn-lt"/>
                    <a:cs typeface="Times New Roman" panose="02020603050405020304" pitchFamily="18" charset="0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𝜇𝜇</m:t>
                    </m:r>
                  </m:oMath>
                </a14:m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 signal and of background processes, related to “missing higher order corrections” in the computation of Feynman diagrams</a:t>
                </a:r>
              </a:p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endParaRPr lang="en-US" altLang="en-US" sz="600" dirty="0">
                  <a:latin typeface="+mn-lt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Uncertainties in the </a:t>
                </a:r>
                <a:r>
                  <a:rPr lang="en-US" altLang="en-US" dirty="0" err="1">
                    <a:latin typeface="+mn-lt"/>
                    <a:cs typeface="Times New Roman" panose="02020603050405020304" pitchFamily="18" charset="0"/>
                  </a:rPr>
                  <a:t>parton</a:t>
                </a:r>
                <a:r>
                  <a:rPr lang="en-US" altLang="en-US" dirty="0">
                    <a:latin typeface="+mn-lt"/>
                    <a:cs typeface="Times New Roman" panose="02020603050405020304" pitchFamily="18" charset="0"/>
                  </a:rPr>
                  <a:t> distribution functions</a:t>
                </a:r>
                <a:endParaRPr lang="en-US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286D75D8-A228-FB46-9BEB-933382457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608" y="859238"/>
                <a:ext cx="4981302" cy="2862387"/>
              </a:xfrm>
              <a:prstGeom prst="rect">
                <a:avLst/>
              </a:prstGeom>
              <a:blipFill>
                <a:blip r:embed="rId3"/>
                <a:stretch>
                  <a:fillRect l="-3553" t="-3982" r="-3046" b="-531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B1CB467-97E1-5C4B-B421-C8871FA3E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661" y="3680808"/>
            <a:ext cx="2356829" cy="291091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83C06D2-7362-3B4F-B9AF-481309237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463" y="4236402"/>
            <a:ext cx="3756849" cy="6287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The gluon PDF is divided by 10 to make it fit within the y-axis range</a:t>
            </a:r>
          </a:p>
          <a:p>
            <a:pPr marL="0" indent="0">
              <a:buNone/>
            </a:pPr>
            <a:endParaRPr lang="en-US" sz="2000" dirty="0">
              <a:sym typeface="Wingdings" pitchFamily="2" charset="2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F1E4F2-DFE9-B345-80D2-2268ECCE8EC5}"/>
              </a:ext>
            </a:extLst>
          </p:cNvPr>
          <p:cNvSpPr/>
          <p:nvPr/>
        </p:nvSpPr>
        <p:spPr>
          <a:xfrm>
            <a:off x="7582990" y="4211129"/>
            <a:ext cx="376266" cy="2620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B2C0E8-7449-2F42-83B1-26FC1C03DA21}"/>
              </a:ext>
            </a:extLst>
          </p:cNvPr>
          <p:cNvCxnSpPr>
            <a:cxnSpLocks/>
          </p:cNvCxnSpPr>
          <p:nvPr/>
        </p:nvCxnSpPr>
        <p:spPr>
          <a:xfrm>
            <a:off x="6694998" y="4356180"/>
            <a:ext cx="8879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2010D-EE2A-744E-959A-EF3790B76762}"/>
              </a:ext>
            </a:extLst>
          </p:cNvPr>
          <p:cNvGrpSpPr/>
          <p:nvPr/>
        </p:nvGrpSpPr>
        <p:grpSpPr>
          <a:xfrm>
            <a:off x="5945715" y="1405549"/>
            <a:ext cx="3122022" cy="1644265"/>
            <a:chOff x="5945715" y="1000031"/>
            <a:chExt cx="3122022" cy="164426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41AF792-7300-5440-915F-389A12B47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5715" y="1000031"/>
              <a:ext cx="3122022" cy="164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F79BB8-5881-864B-9DA6-AE7AB61226E9}"/>
                </a:ext>
              </a:extLst>
            </p:cNvPr>
            <p:cNvSpPr/>
            <p:nvPr/>
          </p:nvSpPr>
          <p:spPr>
            <a:xfrm>
              <a:off x="6259487" y="2082627"/>
              <a:ext cx="157215" cy="206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EA59A1-152B-744D-82BF-F256130C7FDB}"/>
                </a:ext>
              </a:extLst>
            </p:cNvPr>
            <p:cNvSpPr/>
            <p:nvPr/>
          </p:nvSpPr>
          <p:spPr>
            <a:xfrm>
              <a:off x="6259487" y="1374055"/>
              <a:ext cx="157215" cy="206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11CD68-EF30-7D4D-A826-71C55EA8CE48}"/>
                </a:ext>
              </a:extLst>
            </p:cNvPr>
            <p:cNvSpPr/>
            <p:nvPr/>
          </p:nvSpPr>
          <p:spPr>
            <a:xfrm>
              <a:off x="8818519" y="1973153"/>
              <a:ext cx="157215" cy="206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E1E132-44D0-4A40-AD36-F4F8F1EE9837}"/>
                </a:ext>
              </a:extLst>
            </p:cNvPr>
            <p:cNvSpPr/>
            <p:nvPr/>
          </p:nvSpPr>
          <p:spPr>
            <a:xfrm>
              <a:off x="8822686" y="1449412"/>
              <a:ext cx="157215" cy="206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 Box 4">
              <a:extLst>
                <a:ext uri="{FF2B5EF4-FFF2-40B4-BE49-F238E27FC236}">
                  <a16:creationId xmlns:a16="http://schemas.microsoft.com/office/drawing/2014/main" id="{33DEECD0-7DC2-274B-9425-719B15670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08" y="1318701"/>
              <a:ext cx="202788" cy="228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lvl1pPr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3000"/>
                </a:lnSpc>
                <a:buClr>
                  <a:srgbClr val="000000"/>
                </a:buClr>
                <a:buSzPct val="85000"/>
              </a:pPr>
              <a:r>
                <a:rPr lang="en-US" altLang="en-US" sz="1600" dirty="0"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5" name="Text Box 4">
              <a:extLst>
                <a:ext uri="{FF2B5EF4-FFF2-40B4-BE49-F238E27FC236}">
                  <a16:creationId xmlns:a16="http://schemas.microsoft.com/office/drawing/2014/main" id="{D0FE153E-EA71-F64E-94B2-CB7A3887A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08" y="2045762"/>
              <a:ext cx="202788" cy="228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lvl1pPr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  <a:tab pos="7878763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3000"/>
                </a:lnSpc>
                <a:buClr>
                  <a:srgbClr val="000000"/>
                </a:buClr>
                <a:buSzPct val="85000"/>
              </a:pPr>
              <a:r>
                <a:rPr lang="en-US" altLang="en-US" sz="1600" dirty="0">
                  <a:cs typeface="Arial" panose="020B0604020202020204" pitchFamily="34" charset="0"/>
                </a:rPr>
                <a:t>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 Box 4">
                  <a:extLst>
                    <a:ext uri="{FF2B5EF4-FFF2-40B4-BE49-F238E27FC236}">
                      <a16:creationId xmlns:a16="http://schemas.microsoft.com/office/drawing/2014/main" id="{4AFA38F8-157C-C247-A0E4-FC9FB90BFE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83998" y="1440222"/>
                  <a:ext cx="202788" cy="2289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>
                  <a:lvl1pPr eaLnBrk="0" hangingPunct="0"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93000"/>
                    </a:lnSpc>
                    <a:buClr>
                      <a:srgbClr val="000000"/>
                    </a:buClr>
                    <a:buSzPct val="85000"/>
                  </a:pPr>
                  <a14:m>
                    <m:oMath xmlns:m="http://schemas.openxmlformats.org/officeDocument/2006/math"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lang="en-US" altLang="en-US" sz="1600" baseline="30000" dirty="0">
                      <a:cs typeface="Arial" panose="020B0604020202020204" pitchFamily="34" charset="0"/>
                    </a:rPr>
                    <a:t>+</a:t>
                  </a:r>
                </a:p>
              </p:txBody>
            </p:sp>
          </mc:Choice>
          <mc:Fallback xmlns="">
            <p:sp>
              <p:nvSpPr>
                <p:cNvPr id="26" name="Text Box 4">
                  <a:extLst>
                    <a:ext uri="{FF2B5EF4-FFF2-40B4-BE49-F238E27FC236}">
                      <a16:creationId xmlns:a16="http://schemas.microsoft.com/office/drawing/2014/main" id="{4AFA38F8-157C-C247-A0E4-FC9FB90BF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83998" y="1440222"/>
                  <a:ext cx="202788" cy="228973"/>
                </a:xfrm>
                <a:prstGeom prst="rect">
                  <a:avLst/>
                </a:prstGeom>
                <a:blipFill>
                  <a:blip r:embed="rId6"/>
                  <a:stretch>
                    <a:fillRect l="-29412" t="-21053" r="-29412" b="-2105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4">
                  <a:extLst>
                    <a:ext uri="{FF2B5EF4-FFF2-40B4-BE49-F238E27FC236}">
                      <a16:creationId xmlns:a16="http://schemas.microsoft.com/office/drawing/2014/main" id="{AD137A1A-1315-9840-9EC1-1F5BB1A1CA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85323" y="1902720"/>
                  <a:ext cx="202788" cy="2237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>
                  <a:lvl1pPr eaLnBrk="0" hangingPunct="0"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655638" algn="l"/>
                      <a:tab pos="1312863" algn="l"/>
                      <a:tab pos="1968500" algn="l"/>
                      <a:tab pos="2625725" algn="l"/>
                      <a:tab pos="3282950" algn="l"/>
                      <a:tab pos="3938588" algn="l"/>
                      <a:tab pos="4595813" algn="l"/>
                      <a:tab pos="5253038" algn="l"/>
                      <a:tab pos="5908675" algn="l"/>
                      <a:tab pos="6565900" algn="l"/>
                      <a:tab pos="7223125" algn="l"/>
                      <a:tab pos="7878763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lnSpc>
                      <a:spcPct val="93000"/>
                    </a:lnSpc>
                    <a:buClr>
                      <a:srgbClr val="000000"/>
                    </a:buClr>
                    <a:buSzPct val="85000"/>
                  </a:pPr>
                  <a14:m>
                    <m:oMath xmlns:m="http://schemas.openxmlformats.org/officeDocument/2006/math"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lang="en-US" altLang="en-US" sz="1600" baseline="30000" dirty="0">
                      <a:cs typeface="Arial" panose="020B0604020202020204" pitchFamily="34" charset="0"/>
                    </a:rPr>
                    <a:t>-</a:t>
                  </a:r>
                </a:p>
              </p:txBody>
            </p:sp>
          </mc:Choice>
          <mc:Fallback xmlns="">
            <p:sp>
              <p:nvSpPr>
                <p:cNvPr id="27" name="Text Box 4">
                  <a:extLst>
                    <a:ext uri="{FF2B5EF4-FFF2-40B4-BE49-F238E27FC236}">
                      <a16:creationId xmlns:a16="http://schemas.microsoft.com/office/drawing/2014/main" id="{AD137A1A-1315-9840-9EC1-1F5BB1A1C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85323" y="1902720"/>
                  <a:ext cx="202788" cy="223716"/>
                </a:xfrm>
                <a:prstGeom prst="rect">
                  <a:avLst/>
                </a:prstGeom>
                <a:blipFill>
                  <a:blip r:embed="rId7"/>
                  <a:stretch>
                    <a:fillRect l="-29412" t="-22222" r="-17647" b="-2777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4">
                <a:extLst>
                  <a:ext uri="{FF2B5EF4-FFF2-40B4-BE49-F238E27FC236}">
                    <a16:creationId xmlns:a16="http://schemas.microsoft.com/office/drawing/2014/main" id="{3F100E2E-7511-9C4F-AF2F-319EB6B4EA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21978" y="1090419"/>
                <a:ext cx="3122022" cy="286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55638" algn="l"/>
                    <a:tab pos="1312863" algn="l"/>
                    <a:tab pos="1968500" algn="l"/>
                    <a:tab pos="2625725" algn="l"/>
                    <a:tab pos="3282950" algn="l"/>
                    <a:tab pos="3938588" algn="l"/>
                    <a:tab pos="4595813" algn="l"/>
                    <a:tab pos="5253038" algn="l"/>
                    <a:tab pos="5908675" algn="l"/>
                    <a:tab pos="6565900" algn="l"/>
                    <a:tab pos="7223125" algn="l"/>
                    <a:tab pos="7878763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buClr>
                    <a:srgbClr val="000000"/>
                  </a:buClr>
                  <a:buSzPct val="85000"/>
                </a:pPr>
                <a:r>
                  <a:rPr lang="en-US" altLang="en-US" sz="2000" b="1" dirty="0">
                    <a:latin typeface="+mn-lt"/>
                    <a:cs typeface="Times New Roman" panose="02020603050405020304" pitchFamily="18" charset="0"/>
                  </a:rPr>
                  <a:t>Feynman diagram for Z</a:t>
                </a:r>
                <a:r>
                  <a:rPr lang="en-US" altLang="en-US" sz="2000" b="1" dirty="0">
                    <a:latin typeface="+mn-lt"/>
                    <a:cs typeface="Times New Roman" panose="02020603050405020304" pitchFamily="18" charset="0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en-US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𝝁𝝁</m:t>
                    </m:r>
                  </m:oMath>
                </a14:m>
                <a:endParaRPr lang="en-US" alt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 Box 4">
                <a:extLst>
                  <a:ext uri="{FF2B5EF4-FFF2-40B4-BE49-F238E27FC236}">
                    <a16:creationId xmlns:a16="http://schemas.microsoft.com/office/drawing/2014/main" id="{3F100E2E-7511-9C4F-AF2F-319EB6B4E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1978" y="1090419"/>
                <a:ext cx="3122022" cy="286232"/>
              </a:xfrm>
              <a:prstGeom prst="rect">
                <a:avLst/>
              </a:prstGeom>
              <a:blipFill>
                <a:blip r:embed="rId8"/>
                <a:stretch>
                  <a:fillRect l="-4858" t="-34783" b="-5217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4">
            <a:extLst>
              <a:ext uri="{FF2B5EF4-FFF2-40B4-BE49-F238E27FC236}">
                <a16:creationId xmlns:a16="http://schemas.microsoft.com/office/drawing/2014/main" id="{5D00CCF4-7373-CA43-99B9-89ED95A2D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978" y="3352064"/>
            <a:ext cx="3122022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85000"/>
            </a:pPr>
            <a:r>
              <a:rPr lang="en-US" altLang="en-US" sz="2000" b="1" dirty="0">
                <a:latin typeface="+mn-lt"/>
                <a:cs typeface="Times New Roman" panose="02020603050405020304" pitchFamily="18" charset="0"/>
              </a:rPr>
              <a:t>Parton distribution functions</a:t>
            </a:r>
            <a:endParaRPr lang="en-US" altLang="en-US" sz="2000" b="1" dirty="0">
              <a:latin typeface="+mn-lt"/>
            </a:endParaRP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45B3DEE4-1464-1641-88A2-D662F1230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6545262"/>
            <a:ext cx="8797925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Christian Veelken	        	  	              </a:t>
            </a:r>
            <a:r>
              <a:rPr lang="en-US" altLang="en-US" sz="1200" dirty="0">
                <a:solidFill>
                  <a:srgbClr val="595959"/>
                </a:solidFill>
                <a:cs typeface="Arial" panose="020B0604020202020204" pitchFamily="34" charset="0"/>
              </a:rPr>
              <a:t>Statistical Methods: Cross Section Measurement		       			</a:t>
            </a:r>
            <a:fld id="{5B890C50-1859-974C-998E-25DE323D0652}" type="slidenum">
              <a:rPr lang="en-US" altLang="en-US" sz="1200" smtClean="0">
                <a:solidFill>
                  <a:srgbClr val="595959"/>
                </a:solidFill>
                <a:cs typeface="Arial" panose="020B0604020202020204" pitchFamily="34" charset="0"/>
              </a:rPr>
              <a:pPr eaLnBrk="1" hangingPunct="1"/>
              <a:t>9</a:t>
            </a:fld>
            <a:endParaRPr lang="en-US" altLang="en-US" sz="1200" dirty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B9A69-FFA2-F044-831D-A3E56DF69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45348" y="6340839"/>
            <a:ext cx="621869" cy="621869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CF45B3-12CB-2041-8E21-76401FB164BA}"/>
              </a:ext>
            </a:extLst>
          </p:cNvPr>
          <p:cNvSpPr/>
          <p:nvPr/>
        </p:nvSpPr>
        <p:spPr>
          <a:xfrm>
            <a:off x="8935979" y="6443701"/>
            <a:ext cx="154176" cy="222342"/>
          </a:xfrm>
          <a:prstGeom prst="roundRect">
            <a:avLst/>
          </a:prstGeom>
          <a:noFill/>
          <a:ln w="19050">
            <a:solidFill>
              <a:srgbClr val="00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01FBE3-215A-1B4B-9016-587ECD5BF6F4}"/>
              </a:ext>
            </a:extLst>
          </p:cNvPr>
          <p:cNvCxnSpPr>
            <a:cxnSpLocks/>
          </p:cNvCxnSpPr>
          <p:nvPr/>
        </p:nvCxnSpPr>
        <p:spPr>
          <a:xfrm>
            <a:off x="6694998" y="6540567"/>
            <a:ext cx="2240981" cy="0"/>
          </a:xfrm>
          <a:prstGeom prst="line">
            <a:avLst/>
          </a:prstGeom>
          <a:ln w="19050">
            <a:solidFill>
              <a:srgbClr val="00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ECEFA3A-4AD2-F944-9A48-00A012E020D0}"/>
              </a:ext>
            </a:extLst>
          </p:cNvPr>
          <p:cNvSpPr txBox="1">
            <a:spLocks/>
          </p:cNvSpPr>
          <p:nvPr/>
        </p:nvSpPr>
        <p:spPr>
          <a:xfrm>
            <a:off x="1072092" y="6237912"/>
            <a:ext cx="6060228" cy="336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8BFF"/>
                </a:solidFill>
                <a:sym typeface="Wingdings" pitchFamily="2" charset="2"/>
              </a:rPr>
              <a:t>Fraction of proton momentum carried by quark or gluon</a:t>
            </a:r>
          </a:p>
        </p:txBody>
      </p:sp>
    </p:spTree>
    <p:extLst>
      <p:ext uri="{BB962C8B-B14F-4D97-AF65-F5344CB8AC3E}">
        <p14:creationId xmlns:p14="http://schemas.microsoft.com/office/powerpoint/2010/main" val="1524724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10798</TotalTime>
  <Words>3035</Words>
  <Application>Microsoft Macintosh PowerPoint</Application>
  <PresentationFormat>On-screen Show (4:3)</PresentationFormat>
  <Paragraphs>309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Lucida Calligraphy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Veelken</dc:creator>
  <cp:lastModifiedBy>Christian Veelken</cp:lastModifiedBy>
  <cp:revision>612</cp:revision>
  <cp:lastPrinted>2019-06-26T15:42:34Z</cp:lastPrinted>
  <dcterms:created xsi:type="dcterms:W3CDTF">2019-06-26T12:15:17Z</dcterms:created>
  <dcterms:modified xsi:type="dcterms:W3CDTF">2019-11-25T14:23:01Z</dcterms:modified>
</cp:coreProperties>
</file>